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92" r:id="rId9"/>
    <p:sldId id="263" r:id="rId10"/>
    <p:sldId id="293" r:id="rId11"/>
    <p:sldId id="264" r:id="rId12"/>
    <p:sldId id="265" r:id="rId13"/>
    <p:sldId id="266" r:id="rId14"/>
    <p:sldId id="267" r:id="rId15"/>
    <p:sldId id="268" r:id="rId16"/>
    <p:sldId id="294" r:id="rId17"/>
    <p:sldId id="295" r:id="rId18"/>
    <p:sldId id="303" r:id="rId19"/>
    <p:sldId id="319" r:id="rId20"/>
    <p:sldId id="320" r:id="rId21"/>
    <p:sldId id="296" r:id="rId22"/>
    <p:sldId id="297" r:id="rId23"/>
    <p:sldId id="298" r:id="rId24"/>
    <p:sldId id="269" r:id="rId25"/>
    <p:sldId id="299" r:id="rId26"/>
    <p:sldId id="271" r:id="rId27"/>
    <p:sldId id="272" r:id="rId28"/>
    <p:sldId id="306" r:id="rId29"/>
    <p:sldId id="273" r:id="rId30"/>
    <p:sldId id="274" r:id="rId31"/>
    <p:sldId id="275" r:id="rId32"/>
    <p:sldId id="276" r:id="rId33"/>
    <p:sldId id="300" r:id="rId34"/>
    <p:sldId id="310" r:id="rId35"/>
    <p:sldId id="301" r:id="rId36"/>
    <p:sldId id="302" r:id="rId37"/>
    <p:sldId id="311" r:id="rId38"/>
    <p:sldId id="307" r:id="rId39"/>
    <p:sldId id="312" r:id="rId40"/>
    <p:sldId id="308" r:id="rId41"/>
    <p:sldId id="313" r:id="rId42"/>
    <p:sldId id="279" r:id="rId43"/>
    <p:sldId id="304" r:id="rId44"/>
    <p:sldId id="305" r:id="rId45"/>
    <p:sldId id="280" r:id="rId46"/>
    <p:sldId id="314" r:id="rId47"/>
    <p:sldId id="315" r:id="rId48"/>
    <p:sldId id="316" r:id="rId49"/>
    <p:sldId id="317" r:id="rId50"/>
    <p:sldId id="318" r:id="rId51"/>
    <p:sldId id="281" r:id="rId52"/>
    <p:sldId id="283" r:id="rId53"/>
    <p:sldId id="284" r:id="rId54"/>
    <p:sldId id="285" r:id="rId55"/>
    <p:sldId id="286" r:id="rId56"/>
    <p:sldId id="287" r:id="rId57"/>
    <p:sldId id="288" r:id="rId58"/>
    <p:sldId id="289" r:id="rId59"/>
    <p:sldId id="290" r:id="rId60"/>
    <p:sldId id="321" r:id="rId61"/>
    <p:sldId id="322" r:id="rId62"/>
    <p:sldId id="323" r:id="rId63"/>
    <p:sldId id="291"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ES/Waf5VCt6k0QMKUqdO/bEQQ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4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81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4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762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164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564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702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d839594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d839594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MX"/>
              <a:t>título: letra 14</a:t>
            </a:r>
            <a:endParaRPr/>
          </a:p>
          <a:p>
            <a:pPr marL="0" lvl="0" indent="0" algn="l" rtl="0">
              <a:lnSpc>
                <a:spcPct val="100000"/>
              </a:lnSpc>
              <a:spcBef>
                <a:spcPts val="0"/>
              </a:spcBef>
              <a:spcAft>
                <a:spcPts val="0"/>
              </a:spcAft>
              <a:buSzPts val="1100"/>
              <a:buNone/>
            </a:pPr>
            <a:r>
              <a:rPr lang="es-MX"/>
              <a:t>Subtítulo: 12</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839594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d839594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48" name="Google Shape;48;p4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marR="0" lvl="0"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7"/>
          <p:cNvSpPr txBox="1">
            <a:spLocks noGrp="1"/>
          </p:cNvSpPr>
          <p:nvPr>
            <p:ph type="ctrTitle"/>
          </p:nvPr>
        </p:nvSpPr>
        <p:spPr>
          <a:xfrm>
            <a:off x="290826" y="1632775"/>
            <a:ext cx="7984200" cy="997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15" name="Google Shape;15;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6" name="Google Shape;16;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
        <p:nvSpPr>
          <p:cNvPr id="17" name="Google Shape;17;p37"/>
          <p:cNvSpPr txBox="1"/>
          <p:nvPr/>
        </p:nvSpPr>
        <p:spPr>
          <a:xfrm>
            <a:off x="7956975" y="229575"/>
            <a:ext cx="996300" cy="49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rgbClr val="999999"/>
                </a:solidFill>
                <a:latin typeface="Arial"/>
                <a:ea typeface="Arial"/>
                <a:cs typeface="Arial"/>
                <a:sym typeface="Arial"/>
              </a:rPr>
              <a:t>Back End</a:t>
            </a:r>
            <a:endParaRPr sz="1400" b="0" i="0" u="none" strike="noStrike" cap="none">
              <a:solidFill>
                <a:srgbClr val="999999"/>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9pPr>
          </a:lstStyle>
          <a:p>
            <a:endParaRPr/>
          </a:p>
        </p:txBody>
      </p:sp>
      <p:sp>
        <p:nvSpPr>
          <p:cNvPr id="20" name="Google Shape;2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
        <p:nvSpPr>
          <p:cNvPr id="21" name="Google Shape;21;p38"/>
          <p:cNvSpPr txBox="1"/>
          <p:nvPr/>
        </p:nvSpPr>
        <p:spPr>
          <a:xfrm>
            <a:off x="7904800" y="182575"/>
            <a:ext cx="970200" cy="45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rgbClr val="999999"/>
                </a:solidFill>
                <a:latin typeface="Arial"/>
                <a:ea typeface="Arial"/>
                <a:cs typeface="Arial"/>
                <a:sym typeface="Arial"/>
              </a:rPr>
              <a:t>Front End</a:t>
            </a:r>
            <a:endParaRPr sz="1400" b="0" i="0" u="none" strike="noStrike" cap="none">
              <a:solidFill>
                <a:srgbClr val="99999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Google Shape;24;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5" name="Google Shape;25;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6" name="Google Shape;26;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9" name="Google Shape;2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32" name="Google Shape;32;p4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3" name="Google Shape;3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9pPr>
          </a:lstStyle>
          <a:p>
            <a:endParaRPr/>
          </a:p>
        </p:txBody>
      </p:sp>
      <p:sp>
        <p:nvSpPr>
          <p:cNvPr id="36" name="Google Shape;3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40" name="Google Shape;40;p4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1" name="Google Shape;41;p4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45" name="Google Shape;45;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pic>
        <p:nvPicPr>
          <p:cNvPr id="7" name="Google Shape;7;p35"/>
          <p:cNvPicPr preferRelativeResize="0"/>
          <p:nvPr/>
        </p:nvPicPr>
        <p:blipFill rotWithShape="1">
          <a:blip r:embed="rId13">
            <a:alphaModFix/>
          </a:blip>
          <a:srcRect/>
          <a:stretch/>
        </p:blipFill>
        <p:spPr>
          <a:xfrm>
            <a:off x="0" y="178684"/>
            <a:ext cx="9143998" cy="4964817"/>
          </a:xfrm>
          <a:prstGeom prst="rect">
            <a:avLst/>
          </a:prstGeom>
          <a:noFill/>
          <a:ln>
            <a:noFill/>
          </a:ln>
        </p:spPr>
      </p:pic>
      <p:pic>
        <p:nvPicPr>
          <p:cNvPr id="8" name="Google Shape;8;p35"/>
          <p:cNvPicPr preferRelativeResize="0"/>
          <p:nvPr/>
        </p:nvPicPr>
        <p:blipFill rotWithShape="1">
          <a:blip r:embed="rId14">
            <a:alphaModFix/>
          </a:blip>
          <a:srcRect/>
          <a:stretch/>
        </p:blipFill>
        <p:spPr>
          <a:xfrm>
            <a:off x="0" y="-1"/>
            <a:ext cx="1452401" cy="7820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p:nvPr/>
        </p:nvSpPr>
        <p:spPr>
          <a:xfrm>
            <a:off x="4930525" y="2239800"/>
            <a:ext cx="2911500" cy="74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 name="Google Shape;57;p1"/>
          <p:cNvPicPr preferRelativeResize="0"/>
          <p:nvPr/>
        </p:nvPicPr>
        <p:blipFill rotWithShape="1">
          <a:blip r:embed="rId3">
            <a:alphaModFix/>
          </a:blip>
          <a:srcRect/>
          <a:stretch/>
        </p:blipFill>
        <p:spPr>
          <a:xfrm>
            <a:off x="1742375" y="1731988"/>
            <a:ext cx="1685442" cy="1761425"/>
          </a:xfrm>
          <a:prstGeom prst="rect">
            <a:avLst/>
          </a:prstGeom>
          <a:noFill/>
          <a:ln>
            <a:noFill/>
          </a:ln>
        </p:spPr>
      </p:pic>
      <p:sp>
        <p:nvSpPr>
          <p:cNvPr id="58" name="Google Shape;58;p1"/>
          <p:cNvSpPr txBox="1"/>
          <p:nvPr/>
        </p:nvSpPr>
        <p:spPr>
          <a:xfrm>
            <a:off x="3427825" y="2173500"/>
            <a:ext cx="4723500" cy="7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rgbClr val="999999"/>
                </a:solidFill>
                <a:latin typeface="Arial"/>
                <a:ea typeface="Arial"/>
                <a:cs typeface="Arial"/>
                <a:sym typeface="Arial"/>
              </a:rPr>
              <a:t>Curso: Desarrollo Backend en Python </a:t>
            </a:r>
            <a:endParaRPr sz="1400" b="0" i="0" u="none" strike="noStrike" cap="none">
              <a:solidFill>
                <a:srgbClr val="9999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rgbClr val="999999"/>
                </a:solidFill>
                <a:latin typeface="Arial"/>
                <a:ea typeface="Arial"/>
                <a:cs typeface="Arial"/>
                <a:sym typeface="Arial"/>
              </a:rPr>
              <a:t>Tema: Estructurar  un proyecto web portafolio en Django</a:t>
            </a:r>
            <a:endParaRPr sz="1400" b="0" i="0" u="none" strike="noStrike" cap="none">
              <a:solidFill>
                <a:srgbClr val="999999"/>
              </a:solidFill>
              <a:latin typeface="Arial"/>
              <a:ea typeface="Arial"/>
              <a:cs typeface="Arial"/>
              <a:sym typeface="Arial"/>
            </a:endParaRPr>
          </a:p>
        </p:txBody>
      </p:sp>
      <p:pic>
        <p:nvPicPr>
          <p:cNvPr id="59" name="Google Shape;59;p1"/>
          <p:cNvPicPr preferRelativeResize="0"/>
          <p:nvPr/>
        </p:nvPicPr>
        <p:blipFill rotWithShape="1">
          <a:blip r:embed="rId4">
            <a:alphaModFix/>
          </a:blip>
          <a:srcRect/>
          <a:stretch/>
        </p:blipFill>
        <p:spPr>
          <a:xfrm>
            <a:off x="6514531" y="142994"/>
            <a:ext cx="2524125" cy="180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7">
            <a:extLst>
              <a:ext uri="{FF2B5EF4-FFF2-40B4-BE49-F238E27FC236}">
                <a16:creationId xmlns:a16="http://schemas.microsoft.com/office/drawing/2014/main" id="{6ECED65E-2D1C-4193-B273-187054EF9D6B}"/>
              </a:ext>
            </a:extLst>
          </p:cNvPr>
          <p:cNvSpPr txBox="1">
            <a:spLocks noGrp="1"/>
          </p:cNvSpPr>
          <p:nvPr>
            <p:ph type="title"/>
          </p:nvPr>
        </p:nvSpPr>
        <p:spPr>
          <a:xfrm>
            <a:off x="378000" y="660869"/>
            <a:ext cx="8520600" cy="572700"/>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2.2.1 Tema: Interpretado – Tipado dinámico</a:t>
            </a:r>
            <a:endParaRPr sz="2400" b="1" dirty="0">
              <a:solidFill>
                <a:srgbClr val="999999"/>
              </a:solidFill>
            </a:endParaRPr>
          </a:p>
        </p:txBody>
      </p:sp>
      <p:sp>
        <p:nvSpPr>
          <p:cNvPr id="4" name="Google Shape;111;p7">
            <a:extLst>
              <a:ext uri="{FF2B5EF4-FFF2-40B4-BE49-F238E27FC236}">
                <a16:creationId xmlns:a16="http://schemas.microsoft.com/office/drawing/2014/main" id="{C95113DD-2D4B-43BC-9872-E7B819D8AE3D}"/>
              </a:ext>
            </a:extLst>
          </p:cNvPr>
          <p:cNvSpPr txBox="1"/>
          <p:nvPr/>
        </p:nvSpPr>
        <p:spPr>
          <a:xfrm>
            <a:off x="310340" y="1740277"/>
            <a:ext cx="8225857" cy="1316681"/>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Se conoce como lenguaje interpretado porque no necesita compilar el código fuente para poder ejecutarlo.</a:t>
            </a:r>
          </a:p>
          <a:p>
            <a:pPr lvl="0" algn="just"/>
            <a:r>
              <a:rPr lang="es-MX" b="1" dirty="0">
                <a:solidFill>
                  <a:srgbClr val="999999"/>
                </a:solidFill>
              </a:rPr>
              <a:t>Quiere decir que no se debe compilar el código antes de su ejecución. En realidad sí que se realiza una compilación, pero esta se realiza de manera transparente para el programador. En ciertos casos, cuando se ejecuta por primera vez un código, se producen unos </a:t>
            </a:r>
            <a:r>
              <a:rPr lang="es-MX" b="1" dirty="0" err="1">
                <a:solidFill>
                  <a:srgbClr val="999999"/>
                </a:solidFill>
              </a:rPr>
              <a:t>bytecodes</a:t>
            </a:r>
            <a:r>
              <a:rPr lang="es-MX" b="1" dirty="0">
                <a:solidFill>
                  <a:srgbClr val="999999"/>
                </a:solidFill>
              </a:rPr>
              <a:t> que se guardan en el sistema y que sirven para acelerar la compilación implícita que realiza el intérprete cada vez que se ejecuta el mismo código.</a:t>
            </a:r>
            <a:r>
              <a:rPr lang="es-MX" dirty="0"/>
              <a:t> </a:t>
            </a:r>
          </a:p>
          <a:p>
            <a:pPr lvl="0" algn="just"/>
            <a:r>
              <a:rPr lang="es-MX" b="1" dirty="0">
                <a:solidFill>
                  <a:srgbClr val="999999"/>
                </a:solidFill>
              </a:rPr>
              <a:t>Se dice que es tipado dinámico Cuando declaramos una variable, no es necesario decirle de que tipos son los datos (si es </a:t>
            </a:r>
            <a:r>
              <a:rPr lang="es-MX" b="1" dirty="0" err="1">
                <a:solidFill>
                  <a:srgbClr val="999999"/>
                </a:solidFill>
              </a:rPr>
              <a:t>int</a:t>
            </a:r>
            <a:r>
              <a:rPr lang="es-MX" b="1" dirty="0">
                <a:solidFill>
                  <a:srgbClr val="999999"/>
                </a:solidFill>
              </a:rPr>
              <a:t>, </a:t>
            </a:r>
            <a:r>
              <a:rPr lang="es-MX" b="1" dirty="0" err="1">
                <a:solidFill>
                  <a:srgbClr val="999999"/>
                </a:solidFill>
              </a:rPr>
              <a:t>string</a:t>
            </a:r>
            <a:r>
              <a:rPr lang="es-MX" b="1" dirty="0">
                <a:solidFill>
                  <a:srgbClr val="999999"/>
                </a:solidFill>
              </a:rPr>
              <a:t>, </a:t>
            </a:r>
            <a:r>
              <a:rPr lang="es-MX" b="1" dirty="0" err="1">
                <a:solidFill>
                  <a:srgbClr val="999999"/>
                </a:solidFill>
              </a:rPr>
              <a:t>float</a:t>
            </a:r>
            <a:r>
              <a:rPr lang="es-MX" b="1" dirty="0">
                <a:solidFill>
                  <a:srgbClr val="999999"/>
                </a:solidFill>
              </a:rPr>
              <a:t>, etc.). La variable se adapta a lo que escribimos cuando se ejecuta el programa.</a:t>
            </a:r>
            <a:endParaRPr b="1" dirty="0">
              <a:solidFill>
                <a:srgbClr val="999999"/>
              </a:solidFill>
            </a:endParaRPr>
          </a:p>
        </p:txBody>
      </p:sp>
    </p:spTree>
    <p:extLst>
      <p:ext uri="{BB962C8B-B14F-4D97-AF65-F5344CB8AC3E}">
        <p14:creationId xmlns:p14="http://schemas.microsoft.com/office/powerpoint/2010/main" val="287146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378000" y="660869"/>
            <a:ext cx="8520600" cy="572700"/>
          </a:xfrm>
          <a:prstGeom prst="rect">
            <a:avLst/>
          </a:prstGeom>
          <a:noFill/>
          <a:ln>
            <a:noFill/>
          </a:ln>
        </p:spPr>
        <p:txBody>
          <a:bodyPr spcFirstLastPara="1" wrap="square" lIns="91425" tIns="91425" rIns="91425" bIns="91425" anchor="ctr" anchorCtr="0">
            <a:noAutofit/>
          </a:bodyPr>
          <a:lstStyle/>
          <a:p>
            <a:pPr marL="139700" lvl="0" algn="l">
              <a:buClr>
                <a:srgbClr val="999999"/>
              </a:buClr>
              <a:buSzPts val="1400"/>
              <a:buNone/>
            </a:pPr>
            <a:r>
              <a:rPr lang="es-MX" sz="2400" b="1" dirty="0">
                <a:solidFill>
                  <a:srgbClr val="999999"/>
                </a:solidFill>
              </a:rPr>
              <a:t>2.2.2 Tema: Multiparadigma</a:t>
            </a:r>
            <a:endParaRPr sz="2400" b="1" dirty="0">
              <a:solidFill>
                <a:srgbClr val="999999"/>
              </a:solidFill>
            </a:endParaRPr>
          </a:p>
        </p:txBody>
      </p:sp>
      <p:sp>
        <p:nvSpPr>
          <p:cNvPr id="111" name="Google Shape;111;p7"/>
          <p:cNvSpPr txBox="1"/>
          <p:nvPr/>
        </p:nvSpPr>
        <p:spPr>
          <a:xfrm>
            <a:off x="230246" y="1132901"/>
            <a:ext cx="8225857" cy="1316681"/>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MX" sz="1400" b="1" i="0" u="none" strike="noStrike" cap="none">
                <a:solidFill>
                  <a:srgbClr val="999999"/>
                </a:solidFill>
                <a:latin typeface="Arial"/>
                <a:ea typeface="Arial"/>
                <a:cs typeface="Arial"/>
                <a:sym typeface="Arial"/>
              </a:rPr>
              <a:t>Se conoce a Python como un lenguaje Multiparadigma Porque un programador que conoce Programación Orientada a objetos puede usarlo sin ningún problema , los otros tipos de programadores estructurales (como Cobol) o funcionales también puede usar PYTHON sin para su desarrollo diario.</a:t>
            </a:r>
            <a:endParaRPr sz="1400" b="1" i="0" u="none" strike="noStrike" cap="none">
              <a:solidFill>
                <a:srgbClr val="999999"/>
              </a:solidFill>
              <a:latin typeface="Arial"/>
              <a:ea typeface="Arial"/>
              <a:cs typeface="Arial"/>
              <a:sym typeface="Arial"/>
            </a:endParaRPr>
          </a:p>
        </p:txBody>
      </p:sp>
      <p:pic>
        <p:nvPicPr>
          <p:cNvPr id="112" name="Google Shape;112;p7" descr="Resultado de imagen para programadores  viejo"/>
          <p:cNvPicPr preferRelativeResize="0"/>
          <p:nvPr/>
        </p:nvPicPr>
        <p:blipFill rotWithShape="1">
          <a:blip r:embed="rId3">
            <a:alphaModFix/>
          </a:blip>
          <a:srcRect/>
          <a:stretch/>
        </p:blipFill>
        <p:spPr>
          <a:xfrm>
            <a:off x="2659978" y="2231469"/>
            <a:ext cx="3681429" cy="2440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8"/>
          <p:cNvSpPr txBox="1">
            <a:spLocks noGrp="1"/>
          </p:cNvSpPr>
          <p:nvPr>
            <p:ph type="title"/>
          </p:nvPr>
        </p:nvSpPr>
        <p:spPr>
          <a:xfrm>
            <a:off x="378000" y="660869"/>
            <a:ext cx="8520600" cy="572700"/>
          </a:xfrm>
          <a:prstGeom prst="rect">
            <a:avLst/>
          </a:prstGeom>
          <a:noFill/>
          <a:ln>
            <a:noFill/>
          </a:ln>
        </p:spPr>
        <p:txBody>
          <a:bodyPr spcFirstLastPara="1" wrap="square" lIns="91425" tIns="91425" rIns="91425" bIns="91425" anchor="ctr" anchorCtr="0">
            <a:noAutofit/>
          </a:bodyPr>
          <a:lstStyle/>
          <a:p>
            <a:pPr marL="139700" lvl="0" algn="l">
              <a:buClr>
                <a:srgbClr val="999999"/>
              </a:buClr>
              <a:buSzPts val="1400"/>
              <a:buNone/>
            </a:pPr>
            <a:r>
              <a:rPr lang="es-MX" sz="2400" b="1" dirty="0">
                <a:solidFill>
                  <a:srgbClr val="999999"/>
                </a:solidFill>
              </a:rPr>
              <a:t>2.2.3 Tema: Multiplataforma</a:t>
            </a:r>
            <a:endParaRPr sz="2400" b="1" dirty="0">
              <a:solidFill>
                <a:srgbClr val="999999"/>
              </a:solidFill>
            </a:endParaRPr>
          </a:p>
        </p:txBody>
      </p:sp>
      <p:sp>
        <p:nvSpPr>
          <p:cNvPr id="118" name="Google Shape;118;p8"/>
          <p:cNvSpPr txBox="1"/>
          <p:nvPr/>
        </p:nvSpPr>
        <p:spPr>
          <a:xfrm>
            <a:off x="268448" y="1409350"/>
            <a:ext cx="855677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a:solidFill>
                  <a:srgbClr val="999999"/>
                </a:solidFill>
                <a:latin typeface="Arial"/>
                <a:ea typeface="Arial"/>
                <a:cs typeface="Arial"/>
                <a:sym typeface="Arial"/>
              </a:rPr>
              <a:t>Se dice que Python es Multiplataforma porque un usuario de Windows ,Mac o Linux puede crear sus programas en su IDE preferido y PYTHON generar un código interoperable que se puede ejecutar en las plataformas mencionadas. mas aun que JAVA, además es posible embeber PYTHON dentro de una MAQUINA VIRTUAL JAVA</a:t>
            </a:r>
            <a:endParaRPr sz="1400" b="1" i="0" u="none" strike="noStrike" cap="none">
              <a:solidFill>
                <a:srgbClr val="999999"/>
              </a:solidFill>
              <a:latin typeface="Arial"/>
              <a:ea typeface="Arial"/>
              <a:cs typeface="Arial"/>
              <a:sym typeface="Arial"/>
            </a:endParaRPr>
          </a:p>
        </p:txBody>
      </p:sp>
      <p:pic>
        <p:nvPicPr>
          <p:cNvPr id="119" name="Google Shape;119;p8"/>
          <p:cNvPicPr preferRelativeResize="0"/>
          <p:nvPr/>
        </p:nvPicPr>
        <p:blipFill rotWithShape="1">
          <a:blip r:embed="rId3">
            <a:alphaModFix/>
          </a:blip>
          <a:srcRect/>
          <a:stretch/>
        </p:blipFill>
        <p:spPr>
          <a:xfrm>
            <a:off x="2549203" y="2635497"/>
            <a:ext cx="3792873" cy="1957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378000" y="660869"/>
            <a:ext cx="8520600" cy="572700"/>
          </a:xfrm>
          <a:prstGeom prst="rect">
            <a:avLst/>
          </a:prstGeom>
          <a:noFill/>
          <a:ln>
            <a:noFill/>
          </a:ln>
        </p:spPr>
        <p:txBody>
          <a:bodyPr spcFirstLastPara="1" wrap="square" lIns="91425" tIns="91425" rIns="91425" bIns="91425" anchor="ctr" anchorCtr="0">
            <a:noAutofit/>
          </a:bodyPr>
          <a:lstStyle/>
          <a:p>
            <a:pPr marL="139700" lvl="0" algn="l">
              <a:buClr>
                <a:srgbClr val="999999"/>
              </a:buClr>
              <a:buSzPts val="1400"/>
              <a:buNone/>
            </a:pPr>
            <a:r>
              <a:rPr lang="es-MX" sz="2400" b="1" dirty="0">
                <a:solidFill>
                  <a:srgbClr val="999999"/>
                </a:solidFill>
              </a:rPr>
              <a:t>2.2.4 Tema: Open </a:t>
            </a:r>
            <a:r>
              <a:rPr lang="es-MX" sz="2400" b="1" dirty="0" err="1">
                <a:solidFill>
                  <a:srgbClr val="999999"/>
                </a:solidFill>
              </a:rPr>
              <a:t>Source</a:t>
            </a:r>
            <a:endParaRPr sz="2400" b="1" dirty="0">
              <a:solidFill>
                <a:srgbClr val="999999"/>
              </a:solidFill>
            </a:endParaRPr>
          </a:p>
        </p:txBody>
      </p:sp>
      <p:sp>
        <p:nvSpPr>
          <p:cNvPr id="125" name="Google Shape;125;p9"/>
          <p:cNvSpPr txBox="1"/>
          <p:nvPr/>
        </p:nvSpPr>
        <p:spPr>
          <a:xfrm>
            <a:off x="268448" y="1409350"/>
            <a:ext cx="855677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a:solidFill>
                  <a:srgbClr val="999999"/>
                </a:solidFill>
                <a:latin typeface="Arial"/>
                <a:ea typeface="Arial"/>
                <a:cs typeface="Arial"/>
                <a:sym typeface="Arial"/>
              </a:rPr>
              <a:t>El código abierto es un modelo de desarrollo de software basado en la colaboración abierta.​ Se enfoca más en los beneficios prácticos (acceso al código fuente) que en cuestiones éticas o de libertad que tanto se destacan en el software libre.​ Para muchos el término «libre» hace referencia al hecho de adquirir un software de manera gratuita.</a:t>
            </a:r>
            <a:endParaRPr sz="1400" b="1" i="0" u="none" strike="noStrike" cap="none">
              <a:solidFill>
                <a:srgbClr val="999999"/>
              </a:solidFill>
              <a:latin typeface="Arial"/>
              <a:ea typeface="Arial"/>
              <a:cs typeface="Arial"/>
              <a:sym typeface="Arial"/>
            </a:endParaRPr>
          </a:p>
        </p:txBody>
      </p:sp>
      <p:pic>
        <p:nvPicPr>
          <p:cNvPr id="126" name="Google Shape;126;p9"/>
          <p:cNvPicPr preferRelativeResize="0"/>
          <p:nvPr/>
        </p:nvPicPr>
        <p:blipFill rotWithShape="1">
          <a:blip r:embed="rId3">
            <a:alphaModFix/>
          </a:blip>
          <a:srcRect b="8775"/>
          <a:stretch/>
        </p:blipFill>
        <p:spPr>
          <a:xfrm>
            <a:off x="2439185" y="3066307"/>
            <a:ext cx="4611055" cy="16566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0"/>
          <p:cNvPicPr preferRelativeResize="0"/>
          <p:nvPr/>
        </p:nvPicPr>
        <p:blipFill rotWithShape="1">
          <a:blip r:embed="rId3">
            <a:alphaModFix/>
          </a:blip>
          <a:srcRect/>
          <a:stretch/>
        </p:blipFill>
        <p:spPr>
          <a:xfrm>
            <a:off x="1652632" y="1245409"/>
            <a:ext cx="5785301" cy="3252051"/>
          </a:xfrm>
          <a:prstGeom prst="rect">
            <a:avLst/>
          </a:prstGeom>
          <a:noFill/>
          <a:ln>
            <a:noFill/>
          </a:ln>
        </p:spPr>
      </p:pic>
      <p:sp>
        <p:nvSpPr>
          <p:cNvPr id="132" name="Google Shape;132;p10"/>
          <p:cNvSpPr/>
          <p:nvPr/>
        </p:nvSpPr>
        <p:spPr>
          <a:xfrm>
            <a:off x="1731599" y="740064"/>
            <a:ext cx="53421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800" b="1" i="0" u="none" strike="noStrike" cap="none">
                <a:solidFill>
                  <a:srgbClr val="999999"/>
                </a:solidFill>
                <a:latin typeface="Arial"/>
                <a:ea typeface="Arial"/>
                <a:cs typeface="Arial"/>
                <a:sym typeface="Arial"/>
              </a:rPr>
              <a:t>Tema: Algunas empresas que usan PYTHON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11"/>
          <p:cNvSpPr txBox="1">
            <a:spLocks noGrp="1"/>
          </p:cNvSpPr>
          <p:nvPr>
            <p:ph type="title"/>
          </p:nvPr>
        </p:nvSpPr>
        <p:spPr>
          <a:xfrm>
            <a:off x="958793" y="574155"/>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2.2 Tema: Configurando el Entorno</a:t>
            </a:r>
            <a:endParaRPr sz="2400" b="1" dirty="0">
              <a:solidFill>
                <a:srgbClr val="999999"/>
              </a:solidFill>
            </a:endParaRPr>
          </a:p>
        </p:txBody>
      </p:sp>
      <p:pic>
        <p:nvPicPr>
          <p:cNvPr id="4" name="Imagen 3">
            <a:extLst>
              <a:ext uri="{FF2B5EF4-FFF2-40B4-BE49-F238E27FC236}">
                <a16:creationId xmlns:a16="http://schemas.microsoft.com/office/drawing/2014/main" id="{3ACD9C10-DEE7-4A05-A3D8-4668F1D35302}"/>
              </a:ext>
            </a:extLst>
          </p:cNvPr>
          <p:cNvPicPr>
            <a:picLocks noChangeAspect="1"/>
          </p:cNvPicPr>
          <p:nvPr/>
        </p:nvPicPr>
        <p:blipFill rotWithShape="1">
          <a:blip r:embed="rId3"/>
          <a:srcRect t="3548" r="1055" b="7768"/>
          <a:stretch/>
        </p:blipFill>
        <p:spPr>
          <a:xfrm>
            <a:off x="1101032" y="953521"/>
            <a:ext cx="7315453" cy="41149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58917A-2D30-4A5C-B745-6187B7D1059A}"/>
              </a:ext>
            </a:extLst>
          </p:cNvPr>
          <p:cNvPicPr>
            <a:picLocks noChangeAspect="1"/>
          </p:cNvPicPr>
          <p:nvPr/>
        </p:nvPicPr>
        <p:blipFill rotWithShape="1">
          <a:blip r:embed="rId2"/>
          <a:srcRect l="37120" t="28027" r="31658" b="32517"/>
          <a:stretch/>
        </p:blipFill>
        <p:spPr>
          <a:xfrm>
            <a:off x="380445" y="1047440"/>
            <a:ext cx="5231731" cy="3718965"/>
          </a:xfrm>
          <a:prstGeom prst="rect">
            <a:avLst/>
          </a:prstGeom>
        </p:spPr>
      </p:pic>
      <p:pic>
        <p:nvPicPr>
          <p:cNvPr id="4" name="Imagen 3">
            <a:extLst>
              <a:ext uri="{FF2B5EF4-FFF2-40B4-BE49-F238E27FC236}">
                <a16:creationId xmlns:a16="http://schemas.microsoft.com/office/drawing/2014/main" id="{A7E2771D-6DA2-4442-AA3C-99ACC476D162}"/>
              </a:ext>
            </a:extLst>
          </p:cNvPr>
          <p:cNvPicPr>
            <a:picLocks noChangeAspect="1"/>
          </p:cNvPicPr>
          <p:nvPr/>
        </p:nvPicPr>
        <p:blipFill rotWithShape="1">
          <a:blip r:embed="rId3"/>
          <a:srcRect l="2525" t="37007" r="83087" b="34557"/>
          <a:stretch/>
        </p:blipFill>
        <p:spPr>
          <a:xfrm>
            <a:off x="5698593" y="1047439"/>
            <a:ext cx="3345289" cy="3718965"/>
          </a:xfrm>
          <a:prstGeom prst="rect">
            <a:avLst/>
          </a:prstGeom>
        </p:spPr>
      </p:pic>
      <p:sp>
        <p:nvSpPr>
          <p:cNvPr id="5" name="Google Shape;138;p11">
            <a:extLst>
              <a:ext uri="{FF2B5EF4-FFF2-40B4-BE49-F238E27FC236}">
                <a16:creationId xmlns:a16="http://schemas.microsoft.com/office/drawing/2014/main" id="{7795F8E6-000B-4E12-980D-253DE7224C56}"/>
              </a:ext>
            </a:extLst>
          </p:cNvPr>
          <p:cNvSpPr txBox="1">
            <a:spLocks noGrp="1"/>
          </p:cNvSpPr>
          <p:nvPr>
            <p:ph type="title"/>
          </p:nvPr>
        </p:nvSpPr>
        <p:spPr>
          <a:xfrm>
            <a:off x="958793" y="574155"/>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2.2 Tema: Configurando el Entorno</a:t>
            </a:r>
            <a:endParaRPr sz="2400" b="1" dirty="0">
              <a:solidFill>
                <a:srgbClr val="999999"/>
              </a:solidFill>
            </a:endParaRPr>
          </a:p>
        </p:txBody>
      </p:sp>
    </p:spTree>
    <p:extLst>
      <p:ext uri="{BB962C8B-B14F-4D97-AF65-F5344CB8AC3E}">
        <p14:creationId xmlns:p14="http://schemas.microsoft.com/office/powerpoint/2010/main" val="3112332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3DB4EF-2DCB-4739-833B-1969FD66E3D1}"/>
              </a:ext>
            </a:extLst>
          </p:cNvPr>
          <p:cNvPicPr>
            <a:picLocks noChangeAspect="1"/>
          </p:cNvPicPr>
          <p:nvPr/>
        </p:nvPicPr>
        <p:blipFill rotWithShape="1">
          <a:blip r:embed="rId2"/>
          <a:srcRect l="29656" t="27645" r="18463" b="44862"/>
          <a:stretch/>
        </p:blipFill>
        <p:spPr>
          <a:xfrm>
            <a:off x="451454" y="1361443"/>
            <a:ext cx="8120769" cy="2420613"/>
          </a:xfrm>
          <a:prstGeom prst="rect">
            <a:avLst/>
          </a:prstGeom>
        </p:spPr>
      </p:pic>
      <p:sp>
        <p:nvSpPr>
          <p:cNvPr id="4" name="Google Shape;138;p11">
            <a:extLst>
              <a:ext uri="{FF2B5EF4-FFF2-40B4-BE49-F238E27FC236}">
                <a16:creationId xmlns:a16="http://schemas.microsoft.com/office/drawing/2014/main" id="{C22E63BC-35F1-4D25-94FF-D824D9089275}"/>
              </a:ext>
            </a:extLst>
          </p:cNvPr>
          <p:cNvSpPr txBox="1">
            <a:spLocks noGrp="1"/>
          </p:cNvSpPr>
          <p:nvPr>
            <p:ph type="title"/>
          </p:nvPr>
        </p:nvSpPr>
        <p:spPr>
          <a:xfrm>
            <a:off x="1239120" y="727668"/>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2.2 Tema: Configurando el Entorno</a:t>
            </a:r>
            <a:endParaRPr sz="2400" b="1" dirty="0">
              <a:solidFill>
                <a:srgbClr val="999999"/>
              </a:solidFill>
            </a:endParaRPr>
          </a:p>
        </p:txBody>
      </p:sp>
    </p:spTree>
    <p:extLst>
      <p:ext uri="{BB962C8B-B14F-4D97-AF65-F5344CB8AC3E}">
        <p14:creationId xmlns:p14="http://schemas.microsoft.com/office/powerpoint/2010/main" val="27163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8;p11">
            <a:extLst>
              <a:ext uri="{FF2B5EF4-FFF2-40B4-BE49-F238E27FC236}">
                <a16:creationId xmlns:a16="http://schemas.microsoft.com/office/drawing/2014/main" id="{2F2AF7A8-011C-48AF-971A-4C93C5371D65}"/>
              </a:ext>
            </a:extLst>
          </p:cNvPr>
          <p:cNvSpPr txBox="1">
            <a:spLocks noGrp="1"/>
          </p:cNvSpPr>
          <p:nvPr>
            <p:ph type="title"/>
          </p:nvPr>
        </p:nvSpPr>
        <p:spPr>
          <a:xfrm>
            <a:off x="1199073" y="407295"/>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US" sz="2400" b="1" dirty="0">
                <a:solidFill>
                  <a:srgbClr val="999999"/>
                </a:solidFill>
              </a:rPr>
              <a:t>Uso del </a:t>
            </a:r>
            <a:r>
              <a:rPr lang="es-US" sz="2400" b="1" dirty="0" err="1">
                <a:solidFill>
                  <a:srgbClr val="999999"/>
                </a:solidFill>
              </a:rPr>
              <a:t>help</a:t>
            </a:r>
            <a:r>
              <a:rPr lang="es-US" sz="2400" b="1" dirty="0">
                <a:solidFill>
                  <a:srgbClr val="999999"/>
                </a:solidFill>
              </a:rPr>
              <a:t> en </a:t>
            </a:r>
            <a:r>
              <a:rPr lang="es-US" sz="2400" b="1" dirty="0" err="1">
                <a:solidFill>
                  <a:srgbClr val="999999"/>
                </a:solidFill>
              </a:rPr>
              <a:t>python</a:t>
            </a:r>
            <a:endParaRPr sz="2400" b="1" dirty="0">
              <a:solidFill>
                <a:srgbClr val="999999"/>
              </a:solidFill>
            </a:endParaRPr>
          </a:p>
        </p:txBody>
      </p:sp>
      <p:pic>
        <p:nvPicPr>
          <p:cNvPr id="4" name="Imagen 3">
            <a:extLst>
              <a:ext uri="{FF2B5EF4-FFF2-40B4-BE49-F238E27FC236}">
                <a16:creationId xmlns:a16="http://schemas.microsoft.com/office/drawing/2014/main" id="{1228DD70-E5B2-411F-9557-63E9851921D3}"/>
              </a:ext>
            </a:extLst>
          </p:cNvPr>
          <p:cNvPicPr>
            <a:picLocks noChangeAspect="1"/>
          </p:cNvPicPr>
          <p:nvPr/>
        </p:nvPicPr>
        <p:blipFill rotWithShape="1">
          <a:blip r:embed="rId2"/>
          <a:srcRect l="41022" t="22450" r="26862" b="43942"/>
          <a:stretch/>
        </p:blipFill>
        <p:spPr>
          <a:xfrm>
            <a:off x="153513" y="867677"/>
            <a:ext cx="3797763" cy="2329385"/>
          </a:xfrm>
          <a:prstGeom prst="rect">
            <a:avLst/>
          </a:prstGeom>
        </p:spPr>
      </p:pic>
      <p:pic>
        <p:nvPicPr>
          <p:cNvPr id="5" name="Imagen 4">
            <a:extLst>
              <a:ext uri="{FF2B5EF4-FFF2-40B4-BE49-F238E27FC236}">
                <a16:creationId xmlns:a16="http://schemas.microsoft.com/office/drawing/2014/main" id="{1AD92EAF-8950-471C-B483-0D344E42CE9D}"/>
              </a:ext>
            </a:extLst>
          </p:cNvPr>
          <p:cNvPicPr>
            <a:picLocks noChangeAspect="1"/>
          </p:cNvPicPr>
          <p:nvPr/>
        </p:nvPicPr>
        <p:blipFill rotWithShape="1">
          <a:blip r:embed="rId3"/>
          <a:srcRect l="41022" t="15294" r="25183" b="42126"/>
          <a:stretch/>
        </p:blipFill>
        <p:spPr>
          <a:xfrm>
            <a:off x="4999038" y="407295"/>
            <a:ext cx="3844485" cy="2724673"/>
          </a:xfrm>
          <a:prstGeom prst="rect">
            <a:avLst/>
          </a:prstGeom>
        </p:spPr>
      </p:pic>
      <p:pic>
        <p:nvPicPr>
          <p:cNvPr id="6" name="Imagen 5">
            <a:extLst>
              <a:ext uri="{FF2B5EF4-FFF2-40B4-BE49-F238E27FC236}">
                <a16:creationId xmlns:a16="http://schemas.microsoft.com/office/drawing/2014/main" id="{DD516331-26D9-4CE9-A276-FAEEA512437B}"/>
              </a:ext>
            </a:extLst>
          </p:cNvPr>
          <p:cNvPicPr>
            <a:picLocks noChangeAspect="1"/>
          </p:cNvPicPr>
          <p:nvPr/>
        </p:nvPicPr>
        <p:blipFill rotWithShape="1">
          <a:blip r:embed="rId4"/>
          <a:srcRect l="41241" t="15294" r="29927" b="53284"/>
          <a:stretch/>
        </p:blipFill>
        <p:spPr>
          <a:xfrm>
            <a:off x="1011179" y="3278078"/>
            <a:ext cx="2993491" cy="1835038"/>
          </a:xfrm>
          <a:prstGeom prst="rect">
            <a:avLst/>
          </a:prstGeom>
        </p:spPr>
      </p:pic>
      <p:sp>
        <p:nvSpPr>
          <p:cNvPr id="7" name="CuadroTexto 6">
            <a:extLst>
              <a:ext uri="{FF2B5EF4-FFF2-40B4-BE49-F238E27FC236}">
                <a16:creationId xmlns:a16="http://schemas.microsoft.com/office/drawing/2014/main" id="{2D7495C3-628D-4C71-9D18-E2FD83F7BC7C}"/>
              </a:ext>
            </a:extLst>
          </p:cNvPr>
          <p:cNvSpPr txBox="1"/>
          <p:nvPr/>
        </p:nvSpPr>
        <p:spPr>
          <a:xfrm>
            <a:off x="4284999" y="3564158"/>
            <a:ext cx="4558524" cy="523220"/>
          </a:xfrm>
          <a:prstGeom prst="rect">
            <a:avLst/>
          </a:prstGeom>
          <a:noFill/>
        </p:spPr>
        <p:txBody>
          <a:bodyPr wrap="square" rtlCol="0">
            <a:spAutoFit/>
          </a:bodyPr>
          <a:lstStyle/>
          <a:p>
            <a:r>
              <a:rPr lang="es-US" dirty="0"/>
              <a:t>Presione la tecla q para salir de la ayuda</a:t>
            </a:r>
          </a:p>
          <a:p>
            <a:r>
              <a:rPr lang="es-US" dirty="0"/>
              <a:t>Y la tecla </a:t>
            </a:r>
            <a:r>
              <a:rPr lang="es-US" dirty="0" err="1"/>
              <a:t>Ctrl+C</a:t>
            </a:r>
            <a:r>
              <a:rPr lang="es-US" dirty="0"/>
              <a:t> para  regresar al </a:t>
            </a:r>
            <a:r>
              <a:rPr lang="es-US" dirty="0" err="1"/>
              <a:t>promp</a:t>
            </a:r>
            <a:endParaRPr lang="es-PE" dirty="0"/>
          </a:p>
        </p:txBody>
      </p:sp>
    </p:spTree>
    <p:extLst>
      <p:ext uri="{BB962C8B-B14F-4D97-AF65-F5344CB8AC3E}">
        <p14:creationId xmlns:p14="http://schemas.microsoft.com/office/powerpoint/2010/main" val="30059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8;p11">
            <a:extLst>
              <a:ext uri="{FF2B5EF4-FFF2-40B4-BE49-F238E27FC236}">
                <a16:creationId xmlns:a16="http://schemas.microsoft.com/office/drawing/2014/main" id="{B4B09CD3-E5BE-4E0C-BD9A-CAA141604628}"/>
              </a:ext>
            </a:extLst>
          </p:cNvPr>
          <p:cNvSpPr txBox="1">
            <a:spLocks noGrp="1"/>
          </p:cNvSpPr>
          <p:nvPr>
            <p:ph type="title"/>
          </p:nvPr>
        </p:nvSpPr>
        <p:spPr>
          <a:xfrm>
            <a:off x="1199073" y="580831"/>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US" sz="2400" b="1" dirty="0">
                <a:solidFill>
                  <a:srgbClr val="999999"/>
                </a:solidFill>
              </a:rPr>
              <a:t>ID A Desarrollar Visual Studio </a:t>
            </a:r>
            <a:r>
              <a:rPr lang="es-US" sz="2400" b="1" dirty="0" err="1">
                <a:solidFill>
                  <a:srgbClr val="999999"/>
                </a:solidFill>
              </a:rPr>
              <a:t>Code</a:t>
            </a:r>
            <a:r>
              <a:rPr lang="es-US" sz="2400" b="1" dirty="0">
                <a:solidFill>
                  <a:srgbClr val="999999"/>
                </a:solidFill>
              </a:rPr>
              <a:t>(VSC)</a:t>
            </a:r>
            <a:endParaRPr sz="2400" b="1" dirty="0">
              <a:solidFill>
                <a:srgbClr val="999999"/>
              </a:solidFill>
            </a:endParaRPr>
          </a:p>
        </p:txBody>
      </p:sp>
      <p:pic>
        <p:nvPicPr>
          <p:cNvPr id="4" name="Imagen 3">
            <a:extLst>
              <a:ext uri="{FF2B5EF4-FFF2-40B4-BE49-F238E27FC236}">
                <a16:creationId xmlns:a16="http://schemas.microsoft.com/office/drawing/2014/main" id="{84763B61-CF6C-479B-93D1-31296C0349CB}"/>
              </a:ext>
            </a:extLst>
          </p:cNvPr>
          <p:cNvPicPr>
            <a:picLocks noChangeAspect="1"/>
          </p:cNvPicPr>
          <p:nvPr/>
        </p:nvPicPr>
        <p:blipFill rotWithShape="1">
          <a:blip r:embed="rId2"/>
          <a:srcRect l="18102" t="11292" r="19416" b="33820"/>
          <a:stretch/>
        </p:blipFill>
        <p:spPr>
          <a:xfrm>
            <a:off x="1027865" y="1054718"/>
            <a:ext cx="7428774" cy="3670796"/>
          </a:xfrm>
          <a:prstGeom prst="rect">
            <a:avLst/>
          </a:prstGeom>
        </p:spPr>
      </p:pic>
    </p:spTree>
    <p:extLst>
      <p:ext uri="{BB962C8B-B14F-4D97-AF65-F5344CB8AC3E}">
        <p14:creationId xmlns:p14="http://schemas.microsoft.com/office/powerpoint/2010/main" val="157499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1253725" y="1955875"/>
            <a:ext cx="6791100" cy="572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SzPts val="1400"/>
              <a:buNone/>
            </a:pPr>
            <a:r>
              <a:rPr lang="es-MX">
                <a:solidFill>
                  <a:srgbClr val="999999"/>
                </a:solidFill>
              </a:rPr>
              <a:t>Al finalizar esta semana, el participante será capaz de:</a:t>
            </a:r>
            <a:endParaRPr>
              <a:solidFill>
                <a:srgbClr val="999999"/>
              </a:solidFill>
            </a:endParaRPr>
          </a:p>
          <a:p>
            <a:pPr marL="0" marR="0" lvl="0" indent="0" algn="just" rtl="0">
              <a:lnSpc>
                <a:spcPct val="100000"/>
              </a:lnSpc>
              <a:spcBef>
                <a:spcPts val="0"/>
              </a:spcBef>
              <a:spcAft>
                <a:spcPts val="0"/>
              </a:spcAft>
              <a:buSzPts val="1400"/>
              <a:buNone/>
            </a:pPr>
            <a:endParaRPr>
              <a:solidFill>
                <a:srgbClr val="999999"/>
              </a:solidFill>
            </a:endParaRPr>
          </a:p>
          <a:p>
            <a:pPr marL="0" marR="0" lvl="0" indent="0" algn="just" rtl="0">
              <a:lnSpc>
                <a:spcPct val="100000"/>
              </a:lnSpc>
              <a:spcBef>
                <a:spcPts val="0"/>
              </a:spcBef>
              <a:spcAft>
                <a:spcPts val="0"/>
              </a:spcAft>
              <a:buSzPts val="1400"/>
              <a:buNone/>
            </a:pPr>
            <a:endParaRPr>
              <a:solidFill>
                <a:srgbClr val="999999"/>
              </a:solidFill>
            </a:endParaRPr>
          </a:p>
          <a:p>
            <a:pPr marL="0" marR="0" lvl="0" indent="0" algn="just" rtl="0">
              <a:lnSpc>
                <a:spcPct val="100000"/>
              </a:lnSpc>
              <a:spcBef>
                <a:spcPts val="0"/>
              </a:spcBef>
              <a:spcAft>
                <a:spcPts val="0"/>
              </a:spcAft>
              <a:buSzPts val="1400"/>
              <a:buNone/>
            </a:pPr>
            <a:r>
              <a:rPr lang="es-MX">
                <a:solidFill>
                  <a:srgbClr val="999999"/>
                </a:solidFill>
              </a:rPr>
              <a:t>Desarrollar Programas utilizando procesos condicionales repetitivos y funciones reutilizables  , colecciones y crear una estructura web en DJANGO</a:t>
            </a:r>
            <a:endParaRPr>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9322AC-2361-4CCC-B523-483E2A6598DE}"/>
              </a:ext>
            </a:extLst>
          </p:cNvPr>
          <p:cNvPicPr>
            <a:picLocks noChangeAspect="1"/>
          </p:cNvPicPr>
          <p:nvPr/>
        </p:nvPicPr>
        <p:blipFill rotWithShape="1">
          <a:blip r:embed="rId2"/>
          <a:srcRect r="12602" b="18095"/>
          <a:stretch/>
        </p:blipFill>
        <p:spPr>
          <a:xfrm>
            <a:off x="1416252" y="931088"/>
            <a:ext cx="6599765" cy="3826718"/>
          </a:xfrm>
          <a:prstGeom prst="rect">
            <a:avLst/>
          </a:prstGeom>
        </p:spPr>
      </p:pic>
      <p:sp>
        <p:nvSpPr>
          <p:cNvPr id="4" name="Google Shape;138;p11">
            <a:extLst>
              <a:ext uri="{FF2B5EF4-FFF2-40B4-BE49-F238E27FC236}">
                <a16:creationId xmlns:a16="http://schemas.microsoft.com/office/drawing/2014/main" id="{D5B7B482-0EEC-43E7-BB35-A8DF1139C881}"/>
              </a:ext>
            </a:extLst>
          </p:cNvPr>
          <p:cNvSpPr txBox="1">
            <a:spLocks noGrp="1"/>
          </p:cNvSpPr>
          <p:nvPr>
            <p:ph type="title"/>
          </p:nvPr>
        </p:nvSpPr>
        <p:spPr>
          <a:xfrm>
            <a:off x="708126" y="551722"/>
            <a:ext cx="7727748"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US" sz="2000" b="1" dirty="0">
                <a:solidFill>
                  <a:srgbClr val="999999"/>
                </a:solidFill>
              </a:rPr>
              <a:t>Instalar la extensión de Python en Visual Studio </a:t>
            </a:r>
            <a:r>
              <a:rPr lang="es-US" sz="2000" b="1" dirty="0" err="1">
                <a:solidFill>
                  <a:srgbClr val="999999"/>
                </a:solidFill>
              </a:rPr>
              <a:t>Code</a:t>
            </a:r>
            <a:r>
              <a:rPr lang="es-US" sz="2000" b="1" dirty="0">
                <a:solidFill>
                  <a:srgbClr val="999999"/>
                </a:solidFill>
              </a:rPr>
              <a:t>(VSC)</a:t>
            </a:r>
            <a:endParaRPr sz="2000" b="1" dirty="0">
              <a:solidFill>
                <a:srgbClr val="999999"/>
              </a:solidFill>
            </a:endParaRPr>
          </a:p>
        </p:txBody>
      </p:sp>
    </p:spTree>
    <p:extLst>
      <p:ext uri="{BB962C8B-B14F-4D97-AF65-F5344CB8AC3E}">
        <p14:creationId xmlns:p14="http://schemas.microsoft.com/office/powerpoint/2010/main" val="61751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8;p11">
            <a:extLst>
              <a:ext uri="{FF2B5EF4-FFF2-40B4-BE49-F238E27FC236}">
                <a16:creationId xmlns:a16="http://schemas.microsoft.com/office/drawing/2014/main" id="{3201DE12-7BC5-4212-ADAC-463F818DDF88}"/>
              </a:ext>
            </a:extLst>
          </p:cNvPr>
          <p:cNvSpPr txBox="1">
            <a:spLocks noGrp="1"/>
          </p:cNvSpPr>
          <p:nvPr>
            <p:ph type="title"/>
          </p:nvPr>
        </p:nvSpPr>
        <p:spPr>
          <a:xfrm>
            <a:off x="1245795" y="307177"/>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2.2 Tema: Diferencia entre Versiones</a:t>
            </a:r>
            <a:endParaRPr sz="2400" b="1" dirty="0">
              <a:solidFill>
                <a:srgbClr val="999999"/>
              </a:solidFill>
            </a:endParaRPr>
          </a:p>
        </p:txBody>
      </p:sp>
      <p:sp>
        <p:nvSpPr>
          <p:cNvPr id="5" name="Google Shape;148;p13">
            <a:extLst>
              <a:ext uri="{FF2B5EF4-FFF2-40B4-BE49-F238E27FC236}">
                <a16:creationId xmlns:a16="http://schemas.microsoft.com/office/drawing/2014/main" id="{53483844-0FC9-40DC-8D4A-F877C1003FC8}"/>
              </a:ext>
            </a:extLst>
          </p:cNvPr>
          <p:cNvSpPr txBox="1"/>
          <p:nvPr/>
        </p:nvSpPr>
        <p:spPr>
          <a:xfrm>
            <a:off x="275526" y="1448385"/>
            <a:ext cx="5230277" cy="22467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Actualmente existen dos grandes versiones de Python que son la 2.x y la 3.x. Si quieres aprender a programar con este lenguaje probablemente te preguntes con qué versión deberías empezar. Mi respuesta es con la 3 y veamos por qué. Por un lado la versión 2.7 llega a su fin de ciclo en el año 2020, y no va a haber una versión 2.8. Esto no significa que no se pueda utilizar más, simplemente que no va a recibir más actualizaciones. A parte, las librerías más populares disponibles en Python ya están adaptadas a la versión 3 del lenguaje. </a:t>
            </a:r>
            <a:endParaRPr dirty="0"/>
          </a:p>
        </p:txBody>
      </p:sp>
      <p:pic>
        <p:nvPicPr>
          <p:cNvPr id="6" name="Google Shape;150;p13">
            <a:extLst>
              <a:ext uri="{FF2B5EF4-FFF2-40B4-BE49-F238E27FC236}">
                <a16:creationId xmlns:a16="http://schemas.microsoft.com/office/drawing/2014/main" id="{D3E314B8-7D29-49AF-80B2-879898F28EAB}"/>
              </a:ext>
            </a:extLst>
          </p:cNvPr>
          <p:cNvPicPr preferRelativeResize="0"/>
          <p:nvPr/>
        </p:nvPicPr>
        <p:blipFill rotWithShape="1">
          <a:blip r:embed="rId2">
            <a:alphaModFix/>
          </a:blip>
          <a:srcRect/>
          <a:stretch/>
        </p:blipFill>
        <p:spPr>
          <a:xfrm>
            <a:off x="5610924" y="1528762"/>
            <a:ext cx="3257550" cy="1400175"/>
          </a:xfrm>
          <a:prstGeom prst="rect">
            <a:avLst/>
          </a:prstGeom>
          <a:noFill/>
          <a:ln>
            <a:noFill/>
          </a:ln>
        </p:spPr>
      </p:pic>
    </p:spTree>
    <p:extLst>
      <p:ext uri="{BB962C8B-B14F-4D97-AF65-F5344CB8AC3E}">
        <p14:creationId xmlns:p14="http://schemas.microsoft.com/office/powerpoint/2010/main" val="208441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84224C-FE2B-49C2-A23D-150CAF4788F6}"/>
              </a:ext>
            </a:extLst>
          </p:cNvPr>
          <p:cNvPicPr>
            <a:picLocks noChangeAspect="1"/>
          </p:cNvPicPr>
          <p:nvPr/>
        </p:nvPicPr>
        <p:blipFill rotWithShape="1">
          <a:blip r:embed="rId2"/>
          <a:srcRect l="20292" t="31793" r="60730" b="53544"/>
          <a:stretch/>
        </p:blipFill>
        <p:spPr>
          <a:xfrm>
            <a:off x="4725512" y="439275"/>
            <a:ext cx="3330551" cy="1447511"/>
          </a:xfrm>
          <a:prstGeom prst="rect">
            <a:avLst/>
          </a:prstGeom>
        </p:spPr>
      </p:pic>
      <p:pic>
        <p:nvPicPr>
          <p:cNvPr id="4" name="Imagen 3">
            <a:extLst>
              <a:ext uri="{FF2B5EF4-FFF2-40B4-BE49-F238E27FC236}">
                <a16:creationId xmlns:a16="http://schemas.microsoft.com/office/drawing/2014/main" id="{A736C269-D156-43C0-8F9D-EF86767965F6}"/>
              </a:ext>
            </a:extLst>
          </p:cNvPr>
          <p:cNvPicPr>
            <a:picLocks noChangeAspect="1"/>
          </p:cNvPicPr>
          <p:nvPr/>
        </p:nvPicPr>
        <p:blipFill rotWithShape="1">
          <a:blip r:embed="rId3"/>
          <a:srcRect l="20292" t="22060" r="56496" b="58389"/>
          <a:stretch/>
        </p:blipFill>
        <p:spPr>
          <a:xfrm>
            <a:off x="493910" y="3343482"/>
            <a:ext cx="3517436" cy="1666529"/>
          </a:xfrm>
          <a:prstGeom prst="rect">
            <a:avLst/>
          </a:prstGeom>
        </p:spPr>
      </p:pic>
      <p:pic>
        <p:nvPicPr>
          <p:cNvPr id="5" name="Imagen 4">
            <a:extLst>
              <a:ext uri="{FF2B5EF4-FFF2-40B4-BE49-F238E27FC236}">
                <a16:creationId xmlns:a16="http://schemas.microsoft.com/office/drawing/2014/main" id="{53F78D60-32C5-4D35-BCDD-17DDFD885A44}"/>
              </a:ext>
            </a:extLst>
          </p:cNvPr>
          <p:cNvPicPr>
            <a:picLocks noChangeAspect="1"/>
          </p:cNvPicPr>
          <p:nvPr/>
        </p:nvPicPr>
        <p:blipFill rotWithShape="1">
          <a:blip r:embed="rId3"/>
          <a:srcRect l="20292" t="51256" r="56496" b="36934"/>
          <a:stretch/>
        </p:blipFill>
        <p:spPr>
          <a:xfrm>
            <a:off x="4278324" y="3427154"/>
            <a:ext cx="3517436" cy="1006716"/>
          </a:xfrm>
          <a:prstGeom prst="rect">
            <a:avLst/>
          </a:prstGeom>
        </p:spPr>
      </p:pic>
      <p:sp>
        <p:nvSpPr>
          <p:cNvPr id="6" name="CuadroTexto 5">
            <a:extLst>
              <a:ext uri="{FF2B5EF4-FFF2-40B4-BE49-F238E27FC236}">
                <a16:creationId xmlns:a16="http://schemas.microsoft.com/office/drawing/2014/main" id="{7BF466A7-0C9A-4374-8231-EFADDEE8167B}"/>
              </a:ext>
            </a:extLst>
          </p:cNvPr>
          <p:cNvSpPr txBox="1"/>
          <p:nvPr/>
        </p:nvSpPr>
        <p:spPr>
          <a:xfrm>
            <a:off x="347072" y="627398"/>
            <a:ext cx="4438510" cy="738664"/>
          </a:xfrm>
          <a:prstGeom prst="rect">
            <a:avLst/>
          </a:prstGeom>
          <a:noFill/>
        </p:spPr>
        <p:txBody>
          <a:bodyPr wrap="square" rtlCol="0">
            <a:spAutoFit/>
          </a:bodyPr>
          <a:lstStyle/>
          <a:p>
            <a:pPr algn="just"/>
            <a:r>
              <a:rPr lang="es-US" b="1" dirty="0">
                <a:solidFill>
                  <a:srgbClr val="999999"/>
                </a:solidFill>
              </a:rPr>
              <a:t>En la versión 2 de Python para imprimir por pantalla no es necesario en la version3 es una función y si es necesario</a:t>
            </a:r>
            <a:endParaRPr lang="es-PE" b="1" dirty="0">
              <a:solidFill>
                <a:srgbClr val="999999"/>
              </a:solidFill>
            </a:endParaRPr>
          </a:p>
        </p:txBody>
      </p:sp>
      <p:sp>
        <p:nvSpPr>
          <p:cNvPr id="7" name="CuadroTexto 6">
            <a:extLst>
              <a:ext uri="{FF2B5EF4-FFF2-40B4-BE49-F238E27FC236}">
                <a16:creationId xmlns:a16="http://schemas.microsoft.com/office/drawing/2014/main" id="{37289D8F-1FB9-4A98-8E72-3F9EFED3E747}"/>
              </a:ext>
            </a:extLst>
          </p:cNvPr>
          <p:cNvSpPr txBox="1"/>
          <p:nvPr/>
        </p:nvSpPr>
        <p:spPr>
          <a:xfrm>
            <a:off x="347072" y="1826716"/>
            <a:ext cx="8036040" cy="1600438"/>
          </a:xfrm>
          <a:prstGeom prst="rect">
            <a:avLst/>
          </a:prstGeom>
          <a:noFill/>
        </p:spPr>
        <p:txBody>
          <a:bodyPr wrap="square" rtlCol="0">
            <a:spAutoFit/>
          </a:bodyPr>
          <a:lstStyle/>
          <a:p>
            <a:pPr algn="just"/>
            <a:r>
              <a:rPr lang="es-MX" b="1" dirty="0">
                <a:solidFill>
                  <a:srgbClr val="999999"/>
                </a:solidFill>
              </a:rPr>
              <a:t>La función input sirve para capturar datos procedentes del teclado. En Python 2 esta función trata los datos tal cual sin realizar ninguna conversión. Por ejemplo, si entramos un número entero, la entrada será de tipo </a:t>
            </a:r>
            <a:r>
              <a:rPr lang="es-MX" b="1" dirty="0" err="1">
                <a:solidFill>
                  <a:srgbClr val="999999"/>
                </a:solidFill>
              </a:rPr>
              <a:t>int</a:t>
            </a:r>
            <a:r>
              <a:rPr lang="es-MX" b="1" dirty="0">
                <a:solidFill>
                  <a:srgbClr val="999999"/>
                </a:solidFill>
              </a:rPr>
              <a:t>. Si queremos que la entrada se trate como una cadena, entonces tenemos que usar la función </a:t>
            </a:r>
            <a:r>
              <a:rPr lang="es-MX" b="1" dirty="0" err="1">
                <a:solidFill>
                  <a:srgbClr val="999999"/>
                </a:solidFill>
              </a:rPr>
              <a:t>raw_input</a:t>
            </a:r>
            <a:r>
              <a:rPr lang="es-MX" b="1" dirty="0">
                <a:solidFill>
                  <a:srgbClr val="999999"/>
                </a:solidFill>
              </a:rPr>
              <a:t> ya que ésta convierte los datos a tipo </a:t>
            </a:r>
            <a:r>
              <a:rPr lang="es-MX" b="1" dirty="0" err="1">
                <a:solidFill>
                  <a:srgbClr val="999999"/>
                </a:solidFill>
              </a:rPr>
              <a:t>str</a:t>
            </a:r>
            <a:r>
              <a:rPr lang="es-MX" b="1" dirty="0">
                <a:solidFill>
                  <a:srgbClr val="999999"/>
                </a:solidFill>
              </a:rPr>
              <a:t>.</a:t>
            </a:r>
          </a:p>
          <a:p>
            <a:pPr algn="just"/>
            <a:r>
              <a:rPr lang="es-MX" b="1" dirty="0">
                <a:solidFill>
                  <a:srgbClr val="999999"/>
                </a:solidFill>
              </a:rPr>
              <a:t>En Python 3 se ha suprimido la función </a:t>
            </a:r>
            <a:r>
              <a:rPr lang="es-MX" b="1" dirty="0" err="1">
                <a:solidFill>
                  <a:srgbClr val="999999"/>
                </a:solidFill>
              </a:rPr>
              <a:t>raw_input</a:t>
            </a:r>
            <a:r>
              <a:rPr lang="es-MX" b="1" dirty="0">
                <a:solidFill>
                  <a:srgbClr val="999999"/>
                </a:solidFill>
              </a:rPr>
              <a:t>, y su comportamiento lo toma la función input. Esto facilita el tratamiento de los datos entrados por teclado ya que sabemos de antemano que siempre serán </a:t>
            </a:r>
            <a:r>
              <a:rPr lang="es-MX" b="1" dirty="0" err="1">
                <a:solidFill>
                  <a:srgbClr val="999999"/>
                </a:solidFill>
              </a:rPr>
              <a:t>strings</a:t>
            </a:r>
            <a:r>
              <a:rPr lang="es-MX" b="1" dirty="0">
                <a:solidFill>
                  <a:srgbClr val="999999"/>
                </a:solidFill>
              </a:rPr>
              <a:t>.</a:t>
            </a:r>
            <a:endParaRPr lang="es-PE" b="1" dirty="0">
              <a:solidFill>
                <a:srgbClr val="999999"/>
              </a:solidFill>
            </a:endParaRPr>
          </a:p>
        </p:txBody>
      </p:sp>
    </p:spTree>
    <p:extLst>
      <p:ext uri="{BB962C8B-B14F-4D97-AF65-F5344CB8AC3E}">
        <p14:creationId xmlns:p14="http://schemas.microsoft.com/office/powerpoint/2010/main" val="12229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B15ADC-075A-40BA-B1D9-A7FF0C32A735}"/>
              </a:ext>
            </a:extLst>
          </p:cNvPr>
          <p:cNvSpPr txBox="1"/>
          <p:nvPr/>
        </p:nvSpPr>
        <p:spPr>
          <a:xfrm>
            <a:off x="285890" y="1005928"/>
            <a:ext cx="4438510" cy="738664"/>
          </a:xfrm>
          <a:prstGeom prst="rect">
            <a:avLst/>
          </a:prstGeom>
          <a:noFill/>
        </p:spPr>
        <p:txBody>
          <a:bodyPr wrap="square" rtlCol="0">
            <a:spAutoFit/>
          </a:bodyPr>
          <a:lstStyle/>
          <a:p>
            <a:pPr algn="just"/>
            <a:r>
              <a:rPr lang="es-MX" b="1" dirty="0">
                <a:solidFill>
                  <a:srgbClr val="999999"/>
                </a:solidFill>
              </a:rPr>
              <a:t>Para iterar los elementos clave-valor de un diccionario podemos utilizar el método </a:t>
            </a:r>
            <a:r>
              <a:rPr lang="es-MX" b="1" dirty="0" err="1">
                <a:solidFill>
                  <a:srgbClr val="999999"/>
                </a:solidFill>
              </a:rPr>
              <a:t>iteritems</a:t>
            </a:r>
            <a:r>
              <a:rPr lang="es-MX" b="1" dirty="0">
                <a:solidFill>
                  <a:srgbClr val="999999"/>
                </a:solidFill>
              </a:rPr>
              <a:t>() o </a:t>
            </a:r>
            <a:r>
              <a:rPr lang="es-MX" b="1" dirty="0" err="1">
                <a:solidFill>
                  <a:srgbClr val="999999"/>
                </a:solidFill>
              </a:rPr>
              <a:t>items</a:t>
            </a:r>
            <a:r>
              <a:rPr lang="es-MX" b="1" dirty="0">
                <a:solidFill>
                  <a:srgbClr val="999999"/>
                </a:solidFill>
              </a:rPr>
              <a:t>() en Python 2.</a:t>
            </a:r>
            <a:endParaRPr lang="es-PE" b="1" dirty="0">
              <a:solidFill>
                <a:srgbClr val="999999"/>
              </a:solidFill>
            </a:endParaRPr>
          </a:p>
        </p:txBody>
      </p:sp>
      <p:pic>
        <p:nvPicPr>
          <p:cNvPr id="4" name="Imagen 3">
            <a:extLst>
              <a:ext uri="{FF2B5EF4-FFF2-40B4-BE49-F238E27FC236}">
                <a16:creationId xmlns:a16="http://schemas.microsoft.com/office/drawing/2014/main" id="{279E110E-E6E5-4FED-8B48-04DDB3FBAD5D}"/>
              </a:ext>
            </a:extLst>
          </p:cNvPr>
          <p:cNvPicPr>
            <a:picLocks noChangeAspect="1"/>
          </p:cNvPicPr>
          <p:nvPr/>
        </p:nvPicPr>
        <p:blipFill rotWithShape="1">
          <a:blip r:embed="rId2"/>
          <a:srcRect l="20072" t="31273" r="55913" b="54366"/>
          <a:stretch/>
        </p:blipFill>
        <p:spPr>
          <a:xfrm>
            <a:off x="4965792" y="547696"/>
            <a:ext cx="3917904" cy="1317922"/>
          </a:xfrm>
          <a:prstGeom prst="rect">
            <a:avLst/>
          </a:prstGeom>
        </p:spPr>
      </p:pic>
      <p:sp>
        <p:nvSpPr>
          <p:cNvPr id="5" name="CuadroTexto 4">
            <a:extLst>
              <a:ext uri="{FF2B5EF4-FFF2-40B4-BE49-F238E27FC236}">
                <a16:creationId xmlns:a16="http://schemas.microsoft.com/office/drawing/2014/main" id="{F0316989-F420-4244-990A-3CEAE475CA4A}"/>
              </a:ext>
            </a:extLst>
          </p:cNvPr>
          <p:cNvSpPr txBox="1"/>
          <p:nvPr/>
        </p:nvSpPr>
        <p:spPr>
          <a:xfrm>
            <a:off x="285890" y="2141387"/>
            <a:ext cx="4438510" cy="954107"/>
          </a:xfrm>
          <a:prstGeom prst="rect">
            <a:avLst/>
          </a:prstGeom>
          <a:noFill/>
        </p:spPr>
        <p:txBody>
          <a:bodyPr wrap="square" rtlCol="0">
            <a:spAutoFit/>
          </a:bodyPr>
          <a:lstStyle/>
          <a:p>
            <a:pPr algn="just"/>
            <a:r>
              <a:rPr lang="es-MX" b="1" dirty="0">
                <a:solidFill>
                  <a:srgbClr val="999999"/>
                </a:solidFill>
              </a:rPr>
              <a:t>En Python 3 esta operación sólo puede realizarse con el método </a:t>
            </a:r>
            <a:r>
              <a:rPr lang="es-MX" b="1" dirty="0" err="1">
                <a:solidFill>
                  <a:srgbClr val="999999"/>
                </a:solidFill>
              </a:rPr>
              <a:t>items</a:t>
            </a:r>
            <a:r>
              <a:rPr lang="es-MX" b="1" dirty="0">
                <a:solidFill>
                  <a:srgbClr val="999999"/>
                </a:solidFill>
              </a:rPr>
              <a:t>(), ya que al usar </a:t>
            </a:r>
            <a:r>
              <a:rPr lang="es-MX" b="1" dirty="0" err="1">
                <a:solidFill>
                  <a:srgbClr val="999999"/>
                </a:solidFill>
              </a:rPr>
              <a:t>iteritems</a:t>
            </a:r>
            <a:r>
              <a:rPr lang="es-MX" b="1" dirty="0">
                <a:solidFill>
                  <a:srgbClr val="999999"/>
                </a:solidFill>
              </a:rPr>
              <a:t>() tenemos una excepción del tipo </a:t>
            </a:r>
            <a:r>
              <a:rPr lang="es-MX" b="1" dirty="0" err="1">
                <a:solidFill>
                  <a:srgbClr val="999999"/>
                </a:solidFill>
              </a:rPr>
              <a:t>AttributeError</a:t>
            </a:r>
            <a:r>
              <a:rPr lang="es-MX" b="1" dirty="0">
                <a:solidFill>
                  <a:srgbClr val="999999"/>
                </a:solidFill>
              </a:rPr>
              <a:t>.</a:t>
            </a:r>
            <a:endParaRPr lang="es-PE" b="1" dirty="0">
              <a:solidFill>
                <a:srgbClr val="999999"/>
              </a:solidFill>
            </a:endParaRPr>
          </a:p>
        </p:txBody>
      </p:sp>
      <p:pic>
        <p:nvPicPr>
          <p:cNvPr id="6" name="Imagen 5">
            <a:extLst>
              <a:ext uri="{FF2B5EF4-FFF2-40B4-BE49-F238E27FC236}">
                <a16:creationId xmlns:a16="http://schemas.microsoft.com/office/drawing/2014/main" id="{70ACFBAD-488D-4EB6-9CBF-AA02922EDC20}"/>
              </a:ext>
            </a:extLst>
          </p:cNvPr>
          <p:cNvPicPr>
            <a:picLocks noChangeAspect="1"/>
          </p:cNvPicPr>
          <p:nvPr/>
        </p:nvPicPr>
        <p:blipFill rotWithShape="1">
          <a:blip r:embed="rId3"/>
          <a:srcRect l="19781" t="40227" r="51460" b="42644"/>
          <a:stretch/>
        </p:blipFill>
        <p:spPr>
          <a:xfrm>
            <a:off x="4724400" y="2009009"/>
            <a:ext cx="3933791" cy="1317921"/>
          </a:xfrm>
          <a:prstGeom prst="rect">
            <a:avLst/>
          </a:prstGeom>
        </p:spPr>
      </p:pic>
      <p:sp>
        <p:nvSpPr>
          <p:cNvPr id="8" name="Rectángulo 7">
            <a:extLst>
              <a:ext uri="{FF2B5EF4-FFF2-40B4-BE49-F238E27FC236}">
                <a16:creationId xmlns:a16="http://schemas.microsoft.com/office/drawing/2014/main" id="{14630594-6D3E-4B72-B4EA-6F682E75E332}"/>
              </a:ext>
            </a:extLst>
          </p:cNvPr>
          <p:cNvSpPr/>
          <p:nvPr/>
        </p:nvSpPr>
        <p:spPr>
          <a:xfrm>
            <a:off x="1768729" y="3600545"/>
            <a:ext cx="6394126" cy="738664"/>
          </a:xfrm>
          <a:prstGeom prst="rect">
            <a:avLst/>
          </a:prstGeom>
        </p:spPr>
        <p:txBody>
          <a:bodyPr wrap="square">
            <a:spAutoFit/>
          </a:bodyPr>
          <a:lstStyle/>
          <a:p>
            <a:r>
              <a:rPr lang="es-MX" b="1" dirty="0">
                <a:solidFill>
                  <a:srgbClr val="999999"/>
                </a:solidFill>
              </a:rPr>
              <a:t>Del mismo modo, los métodos </a:t>
            </a:r>
            <a:r>
              <a:rPr lang="es-MX" b="1" dirty="0" err="1">
                <a:solidFill>
                  <a:srgbClr val="999999"/>
                </a:solidFill>
              </a:rPr>
              <a:t>iterkeys</a:t>
            </a:r>
            <a:r>
              <a:rPr lang="es-MX" b="1" dirty="0">
                <a:solidFill>
                  <a:srgbClr val="999999"/>
                </a:solidFill>
              </a:rPr>
              <a:t>() e </a:t>
            </a:r>
            <a:r>
              <a:rPr lang="es-MX" b="1" dirty="0" err="1">
                <a:solidFill>
                  <a:srgbClr val="999999"/>
                </a:solidFill>
              </a:rPr>
              <a:t>itervalues</a:t>
            </a:r>
            <a:r>
              <a:rPr lang="es-MX" b="1" dirty="0">
                <a:solidFill>
                  <a:srgbClr val="999999"/>
                </a:solidFill>
              </a:rPr>
              <a:t>() para iterar las claves y los valores de un diccionario respectivamente no existen en Python 3. En su lugar tenemos que usar los métodos </a:t>
            </a:r>
            <a:r>
              <a:rPr lang="es-MX" b="1" dirty="0" err="1">
                <a:solidFill>
                  <a:srgbClr val="999999"/>
                </a:solidFill>
              </a:rPr>
              <a:t>keys</a:t>
            </a:r>
            <a:r>
              <a:rPr lang="es-MX" b="1" dirty="0">
                <a:solidFill>
                  <a:srgbClr val="999999"/>
                </a:solidFill>
              </a:rPr>
              <a:t>() y </a:t>
            </a:r>
            <a:r>
              <a:rPr lang="es-MX" b="1" dirty="0" err="1">
                <a:solidFill>
                  <a:srgbClr val="999999"/>
                </a:solidFill>
              </a:rPr>
              <a:t>values</a:t>
            </a:r>
            <a:r>
              <a:rPr lang="es-MX" b="1" dirty="0">
                <a:solidFill>
                  <a:srgbClr val="999999"/>
                </a:solidFill>
              </a:rPr>
              <a:t>().</a:t>
            </a:r>
            <a:endParaRPr lang="es-PE" b="1" dirty="0">
              <a:solidFill>
                <a:srgbClr val="999999"/>
              </a:solidFill>
            </a:endParaRPr>
          </a:p>
        </p:txBody>
      </p:sp>
      <p:sp>
        <p:nvSpPr>
          <p:cNvPr id="9" name="CuadroTexto 8">
            <a:extLst>
              <a:ext uri="{FF2B5EF4-FFF2-40B4-BE49-F238E27FC236}">
                <a16:creationId xmlns:a16="http://schemas.microsoft.com/office/drawing/2014/main" id="{CD970DBF-2385-4C6C-8F0D-2FF6E71680D9}"/>
              </a:ext>
            </a:extLst>
          </p:cNvPr>
          <p:cNvSpPr txBox="1"/>
          <p:nvPr/>
        </p:nvSpPr>
        <p:spPr>
          <a:xfrm>
            <a:off x="1535125" y="455244"/>
            <a:ext cx="2903386" cy="307777"/>
          </a:xfrm>
          <a:prstGeom prst="rect">
            <a:avLst/>
          </a:prstGeom>
          <a:noFill/>
        </p:spPr>
        <p:txBody>
          <a:bodyPr wrap="square" rtlCol="0">
            <a:spAutoFit/>
          </a:bodyPr>
          <a:lstStyle/>
          <a:p>
            <a:r>
              <a:rPr lang="es-US" dirty="0"/>
              <a:t>Trabajar con Diccionarios</a:t>
            </a:r>
            <a:endParaRPr lang="es-PE" dirty="0"/>
          </a:p>
        </p:txBody>
      </p:sp>
    </p:spTree>
    <p:extLst>
      <p:ext uri="{BB962C8B-B14F-4D97-AF65-F5344CB8AC3E}">
        <p14:creationId xmlns:p14="http://schemas.microsoft.com/office/powerpoint/2010/main" val="127003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2"/>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7;g5d83959499_0_3">
            <a:extLst>
              <a:ext uri="{FF2B5EF4-FFF2-40B4-BE49-F238E27FC236}">
                <a16:creationId xmlns:a16="http://schemas.microsoft.com/office/drawing/2014/main" id="{FD256F31-4FC2-4B78-BB99-A9E1A3FAEC6C}"/>
              </a:ext>
            </a:extLst>
          </p:cNvPr>
          <p:cNvSpPr txBox="1"/>
          <p:nvPr/>
        </p:nvSpPr>
        <p:spPr>
          <a:xfrm>
            <a:off x="4467116" y="1960950"/>
            <a:ext cx="3892200" cy="61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s-MX" sz="3000" b="1" dirty="0">
                <a:solidFill>
                  <a:schemeClr val="dk1"/>
                </a:solidFill>
              </a:rPr>
              <a:t>3. Elementos del Lenguaje:</a:t>
            </a:r>
            <a:endParaRPr sz="3000" dirty="0"/>
          </a:p>
        </p:txBody>
      </p:sp>
    </p:spTree>
    <p:extLst>
      <p:ext uri="{BB962C8B-B14F-4D97-AF65-F5344CB8AC3E}">
        <p14:creationId xmlns:p14="http://schemas.microsoft.com/office/powerpoint/2010/main" val="2373566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4"/>
          <p:cNvSpPr txBox="1"/>
          <p:nvPr/>
        </p:nvSpPr>
        <p:spPr>
          <a:xfrm>
            <a:off x="561035" y="1071318"/>
            <a:ext cx="4782752" cy="28930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Una Variable es un espacio en memoria del computador que me permite almacenar un dato a la vez, dichas variables se deben declarar con un nombre único y varios lenguajes de programación se deben declarar de que tipo son ; cadenas , numéricos, decimales, fecha, lógicos etc.</a:t>
            </a:r>
          </a:p>
          <a:p>
            <a:pPr marL="0" marR="0" lvl="0" indent="0" algn="just" rtl="0">
              <a:lnSpc>
                <a:spcPct val="100000"/>
              </a:lnSpc>
              <a:spcBef>
                <a:spcPts val="0"/>
              </a:spcBef>
              <a:spcAft>
                <a:spcPts val="0"/>
              </a:spcAft>
              <a:buNone/>
            </a:pPr>
            <a:r>
              <a:rPr lang="es-US" sz="1400" b="1" i="0" u="none" strike="noStrike" cap="none" dirty="0">
                <a:solidFill>
                  <a:srgbClr val="999999"/>
                </a:solidFill>
                <a:latin typeface="Arial"/>
                <a:ea typeface="Arial"/>
                <a:cs typeface="Arial"/>
                <a:sym typeface="Arial"/>
              </a:rPr>
              <a:t>Las variables pueden cambiar de dato en su contenido por medio de las técnicas de programación</a:t>
            </a:r>
            <a:endParaRPr sz="1400" b="1" i="0" u="none" strike="noStrike" cap="none" dirty="0">
              <a:solidFill>
                <a:srgbClr val="999999"/>
              </a:solidFill>
              <a:latin typeface="Arial"/>
              <a:ea typeface="Arial"/>
              <a:cs typeface="Arial"/>
              <a:sym typeface="Arial"/>
            </a:endParaRPr>
          </a:p>
          <a:p>
            <a:pPr marL="0" marR="0" lvl="0" indent="0" algn="just" rtl="0">
              <a:lnSpc>
                <a:spcPct val="100000"/>
              </a:lnSpc>
              <a:spcBef>
                <a:spcPts val="0"/>
              </a:spcBef>
              <a:spcAft>
                <a:spcPts val="0"/>
              </a:spcAft>
              <a:buNone/>
            </a:pPr>
            <a:endParaRPr sz="1400" b="1" i="0" u="none" strike="noStrike" cap="none" dirty="0">
              <a:solidFill>
                <a:srgbClr val="999999"/>
              </a:solidFill>
              <a:latin typeface="Arial"/>
              <a:ea typeface="Arial"/>
              <a:cs typeface="Arial"/>
              <a:sym typeface="Arial"/>
            </a:endParaRPr>
          </a:p>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En Python no es necesario declarar las variables al inicio del programa porque el lenguaje como una de sus características es tipado dinámico.</a:t>
            </a:r>
            <a:endParaRPr sz="1400" b="1" i="0" u="none" strike="noStrike" cap="none" dirty="0">
              <a:solidFill>
                <a:srgbClr val="999999"/>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6" name="Google Shape;156;p14"/>
          <p:cNvSpPr txBox="1">
            <a:spLocks noGrp="1"/>
          </p:cNvSpPr>
          <p:nvPr>
            <p:ph type="title"/>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3.1 Tema: Variables</a:t>
            </a:r>
            <a:endParaRPr sz="2400" b="1" dirty="0">
              <a:solidFill>
                <a:srgbClr val="999999"/>
              </a:solidFill>
            </a:endParaRPr>
          </a:p>
        </p:txBody>
      </p:sp>
      <p:pic>
        <p:nvPicPr>
          <p:cNvPr id="157" name="Google Shape;157;p14"/>
          <p:cNvPicPr preferRelativeResize="0"/>
          <p:nvPr/>
        </p:nvPicPr>
        <p:blipFill rotWithShape="1">
          <a:blip r:embed="rId3">
            <a:alphaModFix/>
          </a:blip>
          <a:srcRect/>
          <a:stretch/>
        </p:blipFill>
        <p:spPr>
          <a:xfrm>
            <a:off x="5925686" y="1801798"/>
            <a:ext cx="2762250" cy="165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5"/>
          <p:cNvSpPr txBox="1"/>
          <p:nvPr/>
        </p:nvSpPr>
        <p:spPr>
          <a:xfrm>
            <a:off x="821094" y="1175657"/>
            <a:ext cx="7800392"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Una constante es un tipo de variable la cual no puede ser cambiada. </a:t>
            </a:r>
            <a:r>
              <a:rPr lang="es-US" sz="1400" b="1" i="0" u="none" strike="noStrike" cap="none" dirty="0">
                <a:solidFill>
                  <a:srgbClr val="999999"/>
                </a:solidFill>
                <a:latin typeface="Arial"/>
                <a:ea typeface="Arial"/>
                <a:cs typeface="Arial"/>
                <a:sym typeface="Arial"/>
              </a:rPr>
              <a:t>Es muy común crear constantes por ejemplo año , </a:t>
            </a:r>
            <a:r>
              <a:rPr lang="es-US" sz="1400" b="1" i="0" u="none" strike="noStrike" cap="none" dirty="0" err="1">
                <a:solidFill>
                  <a:srgbClr val="999999"/>
                </a:solidFill>
                <a:latin typeface="Arial"/>
                <a:ea typeface="Arial"/>
                <a:cs typeface="Arial"/>
                <a:sym typeface="Arial"/>
              </a:rPr>
              <a:t>nombremes</a:t>
            </a:r>
            <a:r>
              <a:rPr lang="es-US" sz="1400" b="1" i="0" u="none" strike="noStrike" cap="none" dirty="0">
                <a:solidFill>
                  <a:srgbClr val="999999"/>
                </a:solidFill>
                <a:latin typeface="Arial"/>
                <a:ea typeface="Arial"/>
                <a:cs typeface="Arial"/>
                <a:sym typeface="Arial"/>
              </a:rPr>
              <a:t>, valor de pi</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 name="Google Shape;156;p14">
            <a:extLst>
              <a:ext uri="{FF2B5EF4-FFF2-40B4-BE49-F238E27FC236}">
                <a16:creationId xmlns:a16="http://schemas.microsoft.com/office/drawing/2014/main" id="{A7AB26BD-415D-48B6-A43A-A6613EB70421}"/>
              </a:ext>
            </a:extLst>
          </p:cNvPr>
          <p:cNvSpPr txBox="1">
            <a:spLocks noGrp="1"/>
          </p:cNvSpPr>
          <p:nvPr>
            <p:ph type="title"/>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3.2 Tema: Constantes</a:t>
            </a:r>
            <a:endParaRPr sz="2400" b="1" dirty="0">
              <a:solidFill>
                <a:srgbClr val="999999"/>
              </a:solidFill>
            </a:endParaRPr>
          </a:p>
        </p:txBody>
      </p:sp>
      <p:sp>
        <p:nvSpPr>
          <p:cNvPr id="2" name="CuadroTexto 1">
            <a:extLst>
              <a:ext uri="{FF2B5EF4-FFF2-40B4-BE49-F238E27FC236}">
                <a16:creationId xmlns:a16="http://schemas.microsoft.com/office/drawing/2014/main" id="{74988236-DE70-48D2-A2A9-C14837CBE17B}"/>
              </a:ext>
            </a:extLst>
          </p:cNvPr>
          <p:cNvSpPr txBox="1"/>
          <p:nvPr/>
        </p:nvSpPr>
        <p:spPr>
          <a:xfrm>
            <a:off x="2135825" y="2571750"/>
            <a:ext cx="5132654" cy="954107"/>
          </a:xfrm>
          <a:prstGeom prst="rect">
            <a:avLst/>
          </a:prstGeom>
          <a:noFill/>
        </p:spPr>
        <p:txBody>
          <a:bodyPr wrap="square" rtlCol="0">
            <a:spAutoFit/>
          </a:bodyPr>
          <a:lstStyle/>
          <a:p>
            <a:r>
              <a:rPr lang="es-US" dirty="0"/>
              <a:t>año =2019</a:t>
            </a:r>
          </a:p>
          <a:p>
            <a:r>
              <a:rPr lang="es-US" dirty="0" err="1"/>
              <a:t>nombremes</a:t>
            </a:r>
            <a:r>
              <a:rPr lang="es-US" dirty="0"/>
              <a:t> =“julio”</a:t>
            </a:r>
          </a:p>
          <a:p>
            <a:r>
              <a:rPr lang="es-US" dirty="0"/>
              <a:t>pi=3.14</a:t>
            </a:r>
          </a:p>
          <a:p>
            <a:r>
              <a:rPr lang="es-US" dirty="0"/>
              <a:t>mensaje=“bienvenido al sistema”</a:t>
            </a:r>
            <a:endParaRPr lang="es-P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6;p14">
            <a:extLst>
              <a:ext uri="{FF2B5EF4-FFF2-40B4-BE49-F238E27FC236}">
                <a16:creationId xmlns:a16="http://schemas.microsoft.com/office/drawing/2014/main" id="{7408AE37-9A93-44EB-8FB7-4E458B56D25D}"/>
              </a:ext>
            </a:extLst>
          </p:cNvPr>
          <p:cNvSpPr txBox="1">
            <a:spLocks noGrp="1"/>
          </p:cNvSpPr>
          <p:nvPr>
            <p:ph type="title"/>
          </p:nvPr>
        </p:nvSpPr>
        <p:spPr>
          <a:xfrm>
            <a:off x="957604" y="779295"/>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Algunos consejos al declarar variables</a:t>
            </a:r>
            <a:br>
              <a:rPr lang="es-MX" sz="2400" b="1" dirty="0">
                <a:solidFill>
                  <a:srgbClr val="999999"/>
                </a:solidFill>
              </a:rPr>
            </a:br>
            <a:endParaRPr sz="2400" b="1" dirty="0">
              <a:solidFill>
                <a:srgbClr val="999999"/>
              </a:solidFill>
            </a:endParaRPr>
          </a:p>
        </p:txBody>
      </p:sp>
      <p:sp>
        <p:nvSpPr>
          <p:cNvPr id="4" name="Google Shape;155;p14">
            <a:extLst>
              <a:ext uri="{FF2B5EF4-FFF2-40B4-BE49-F238E27FC236}">
                <a16:creationId xmlns:a16="http://schemas.microsoft.com/office/drawing/2014/main" id="{8EFA9BB4-AD91-4665-B1E4-13FFA4989DC7}"/>
              </a:ext>
            </a:extLst>
          </p:cNvPr>
          <p:cNvSpPr txBox="1"/>
          <p:nvPr/>
        </p:nvSpPr>
        <p:spPr>
          <a:xfrm>
            <a:off x="561035" y="1071318"/>
            <a:ext cx="8129102" cy="3539390"/>
          </a:xfrm>
          <a:prstGeom prst="rect">
            <a:avLst/>
          </a:prstGeom>
          <a:noFill/>
          <a:ln>
            <a:noFill/>
          </a:ln>
        </p:spPr>
        <p:txBody>
          <a:bodyPr spcFirstLastPara="1" wrap="square" lIns="91425" tIns="45700" rIns="91425" bIns="45700" anchor="t" anchorCtr="0">
            <a:spAutoFit/>
          </a:bodyPr>
          <a:lstStyle/>
          <a:p>
            <a:pPr marL="285750" lvl="0" indent="-285750" algn="just">
              <a:buFont typeface="Arial" panose="020B0604020202020204" pitchFamily="34" charset="0"/>
              <a:buChar char="•"/>
            </a:pPr>
            <a:r>
              <a:rPr lang="es-MX" b="1" dirty="0">
                <a:solidFill>
                  <a:srgbClr val="999999"/>
                </a:solidFill>
              </a:rPr>
              <a:t>Nunca use símbolos especiales como !, @, #, $, %, etc.</a:t>
            </a:r>
          </a:p>
          <a:p>
            <a:pPr marL="285750" lvl="0" indent="-285750" algn="just">
              <a:buFont typeface="Arial" panose="020B0604020202020204" pitchFamily="34" charset="0"/>
              <a:buChar char="•"/>
            </a:pPr>
            <a:r>
              <a:rPr lang="es-MX" b="1" dirty="0">
                <a:solidFill>
                  <a:srgbClr val="999999"/>
                </a:solidFill>
              </a:rPr>
              <a:t>El primer carácter no puede ser un número o dígito.</a:t>
            </a:r>
          </a:p>
          <a:p>
            <a:pPr marL="285750" lvl="0" indent="-285750" algn="just">
              <a:buFont typeface="Arial" panose="020B0604020202020204" pitchFamily="34" charset="0"/>
              <a:buChar char="•"/>
            </a:pPr>
            <a:r>
              <a:rPr lang="es-MX" b="1" dirty="0">
                <a:solidFill>
                  <a:srgbClr val="999999"/>
                </a:solidFill>
              </a:rPr>
              <a:t>Las constantes son colocadas dentro de módulos Python y significa que no puede ser cambiado.</a:t>
            </a:r>
          </a:p>
          <a:p>
            <a:pPr marL="285750" lvl="0" indent="-285750" algn="just">
              <a:buFont typeface="Arial" panose="020B0604020202020204" pitchFamily="34" charset="0"/>
              <a:buChar char="•"/>
            </a:pPr>
            <a:r>
              <a:rPr lang="es-MX" b="1" dirty="0">
                <a:solidFill>
                  <a:srgbClr val="999999"/>
                </a:solidFill>
              </a:rPr>
              <a:t>Los nombres de constante y variable debería tener la combinación de letras en minúsculas (de a </a:t>
            </a:r>
            <a:r>
              <a:rPr lang="es-MX" b="1" dirty="0" err="1">
                <a:solidFill>
                  <a:srgbClr val="999999"/>
                </a:solidFill>
              </a:rPr>
              <a:t>a</a:t>
            </a:r>
            <a:r>
              <a:rPr lang="es-MX" b="1" dirty="0">
                <a:solidFill>
                  <a:srgbClr val="999999"/>
                </a:solidFill>
              </a:rPr>
              <a:t> la z) o MAYÚSCULAS (de la A </a:t>
            </a:r>
            <a:r>
              <a:rPr lang="es-MX" b="1" dirty="0" err="1">
                <a:solidFill>
                  <a:srgbClr val="999999"/>
                </a:solidFill>
              </a:rPr>
              <a:t>a</a:t>
            </a:r>
            <a:r>
              <a:rPr lang="es-MX" b="1" dirty="0">
                <a:solidFill>
                  <a:srgbClr val="999999"/>
                </a:solidFill>
              </a:rPr>
              <a:t> la Z) o dígitos (del 0 al 9) o un </a:t>
            </a:r>
            <a:r>
              <a:rPr lang="es-MX" b="1" dirty="0" err="1">
                <a:solidFill>
                  <a:srgbClr val="999999"/>
                </a:solidFill>
              </a:rPr>
              <a:t>underscore</a:t>
            </a:r>
            <a:r>
              <a:rPr lang="es-MX" b="1" dirty="0">
                <a:solidFill>
                  <a:srgbClr val="999999"/>
                </a:solidFill>
              </a:rPr>
              <a:t> (_). Por ejemplo:</a:t>
            </a:r>
          </a:p>
          <a:p>
            <a:pPr lvl="0" algn="just"/>
            <a:endParaRPr lang="es-MX" b="1" dirty="0">
              <a:solidFill>
                <a:srgbClr val="999999"/>
              </a:solidFill>
            </a:endParaRPr>
          </a:p>
          <a:p>
            <a:pPr marL="342900" lvl="0" indent="-342900" algn="just">
              <a:buFont typeface="+mj-lt"/>
              <a:buAutoNum type="arabicPeriod"/>
            </a:pPr>
            <a:r>
              <a:rPr lang="es-MX" b="1" dirty="0" err="1">
                <a:solidFill>
                  <a:srgbClr val="999999"/>
                </a:solidFill>
              </a:rPr>
              <a:t>snake_case</a:t>
            </a:r>
            <a:endParaRPr lang="es-MX" b="1" dirty="0">
              <a:solidFill>
                <a:srgbClr val="999999"/>
              </a:solidFill>
            </a:endParaRPr>
          </a:p>
          <a:p>
            <a:pPr marL="342900" lvl="0" indent="-342900" algn="just">
              <a:buFont typeface="+mj-lt"/>
              <a:buAutoNum type="arabicPeriod"/>
            </a:pPr>
            <a:r>
              <a:rPr lang="es-MX" b="1" dirty="0">
                <a:solidFill>
                  <a:srgbClr val="999999"/>
                </a:solidFill>
              </a:rPr>
              <a:t>MACRO_CASE</a:t>
            </a:r>
          </a:p>
          <a:p>
            <a:pPr marL="342900" lvl="0" indent="-342900" algn="just">
              <a:buFont typeface="+mj-lt"/>
              <a:buAutoNum type="arabicPeriod"/>
            </a:pPr>
            <a:r>
              <a:rPr lang="es-MX" b="1" dirty="0" err="1">
                <a:solidFill>
                  <a:srgbClr val="999999"/>
                </a:solidFill>
              </a:rPr>
              <a:t>camelCase</a:t>
            </a:r>
            <a:endParaRPr lang="es-MX" b="1" dirty="0">
              <a:solidFill>
                <a:srgbClr val="999999"/>
              </a:solidFill>
            </a:endParaRPr>
          </a:p>
          <a:p>
            <a:pPr marL="342900" lvl="0" indent="-342900" algn="just">
              <a:buFont typeface="+mj-lt"/>
              <a:buAutoNum type="arabicPeriod"/>
            </a:pPr>
            <a:r>
              <a:rPr lang="es-MX" b="1" dirty="0" err="1">
                <a:solidFill>
                  <a:srgbClr val="999999"/>
                </a:solidFill>
              </a:rPr>
              <a:t>CapWords</a:t>
            </a:r>
            <a:endParaRPr lang="es-MX" b="1" dirty="0">
              <a:solidFill>
                <a:srgbClr val="999999"/>
              </a:solidFill>
            </a:endParaRPr>
          </a:p>
          <a:p>
            <a:pPr marL="285750" lvl="0" indent="-285750" algn="just">
              <a:buFont typeface="Arial" panose="020B0604020202020204" pitchFamily="34" charset="0"/>
              <a:buChar char="•"/>
            </a:pPr>
            <a:r>
              <a:rPr lang="es-MX" b="1" dirty="0">
                <a:solidFill>
                  <a:srgbClr val="999999"/>
                </a:solidFill>
              </a:rPr>
              <a:t>Los nombres que comienzan con </a:t>
            </a:r>
            <a:r>
              <a:rPr lang="es-MX" b="1" dirty="0" err="1">
                <a:solidFill>
                  <a:srgbClr val="999999"/>
                </a:solidFill>
              </a:rPr>
              <a:t>guión</a:t>
            </a:r>
            <a:r>
              <a:rPr lang="es-MX" b="1" dirty="0">
                <a:solidFill>
                  <a:srgbClr val="999999"/>
                </a:solidFill>
              </a:rPr>
              <a:t> bajo (simple _ o doble __) se reservan para variables con significado especial</a:t>
            </a:r>
          </a:p>
          <a:p>
            <a:pPr lvl="0" algn="just"/>
            <a:endParaRPr lang="es-MX" b="1" dirty="0">
              <a:solidFill>
                <a:srgbClr val="999999"/>
              </a:solidFill>
            </a:endParaRPr>
          </a:p>
          <a:p>
            <a:pPr marL="285750" lvl="0" indent="-285750" algn="just">
              <a:buFont typeface="Arial" panose="020B0604020202020204" pitchFamily="34" charset="0"/>
              <a:buChar char="•"/>
            </a:pPr>
            <a:r>
              <a:rPr lang="es-MX" b="1" dirty="0">
                <a:solidFill>
                  <a:srgbClr val="999999"/>
                </a:solidFill>
              </a:rPr>
              <a:t>No pueden usarse como identificadores, las palabras reservadas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0590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6"/>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5d83959499_0_10"/>
          <p:cNvSpPr txBox="1"/>
          <p:nvPr/>
        </p:nvSpPr>
        <p:spPr>
          <a:xfrm>
            <a:off x="235419" y="1027500"/>
            <a:ext cx="5843400" cy="3181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AutoNum type="arabicPeriod"/>
            </a:pPr>
            <a:r>
              <a:rPr lang="es-MX" b="1" i="0" u="none" strike="noStrike" cap="none" dirty="0">
                <a:solidFill>
                  <a:srgbClr val="000000"/>
                </a:solidFill>
              </a:rPr>
              <a:t>Introducción a la programación</a:t>
            </a:r>
            <a:endParaRPr b="1" i="0" u="none" strike="noStrike" cap="none" dirty="0">
              <a:solidFill>
                <a:srgbClr val="000000"/>
              </a:solidFill>
            </a:endParaRPr>
          </a:p>
          <a:p>
            <a:pPr marL="457200" marR="0" lvl="0" indent="-317500" algn="l" rtl="0">
              <a:lnSpc>
                <a:spcPct val="100000"/>
              </a:lnSpc>
              <a:spcBef>
                <a:spcPts val="0"/>
              </a:spcBef>
              <a:spcAft>
                <a:spcPts val="0"/>
              </a:spcAft>
              <a:buSzPts val="1400"/>
              <a:buAutoNum type="arabicPeriod"/>
            </a:pPr>
            <a:r>
              <a:rPr lang="es-MX" b="1" dirty="0"/>
              <a:t>Introducción Python:</a:t>
            </a:r>
            <a:endParaRPr b="1" dirty="0"/>
          </a:p>
          <a:p>
            <a:pPr marL="0" marR="0" lvl="0" indent="457200" algn="l" rtl="0">
              <a:lnSpc>
                <a:spcPct val="100000"/>
              </a:lnSpc>
              <a:spcBef>
                <a:spcPts val="0"/>
              </a:spcBef>
              <a:spcAft>
                <a:spcPts val="0"/>
              </a:spcAft>
              <a:buNone/>
            </a:pPr>
            <a:r>
              <a:rPr lang="es-MX" dirty="0"/>
              <a:t>2.1 </a:t>
            </a:r>
            <a:r>
              <a:rPr lang="es-MX" b="0" i="0" u="none" strike="noStrike" cap="none" dirty="0">
                <a:solidFill>
                  <a:srgbClr val="000000"/>
                </a:solidFill>
                <a:latin typeface="Arial"/>
                <a:ea typeface="Arial"/>
                <a:cs typeface="Arial"/>
                <a:sym typeface="Arial"/>
              </a:rPr>
              <a:t>Características del lenguaje</a:t>
            </a:r>
          </a:p>
          <a:p>
            <a:pPr lvl="4" indent="457200"/>
            <a:r>
              <a:rPr lang="es-MX" dirty="0"/>
              <a:t>2.2.1</a:t>
            </a:r>
            <a:r>
              <a:rPr lang="es-MX" b="0" i="0" u="none" strike="noStrike" cap="none" dirty="0">
                <a:solidFill>
                  <a:srgbClr val="000000"/>
                </a:solidFill>
                <a:latin typeface="Arial"/>
                <a:ea typeface="Arial"/>
                <a:cs typeface="Arial"/>
                <a:sym typeface="Arial"/>
              </a:rPr>
              <a:t> Interpretado</a:t>
            </a:r>
          </a:p>
          <a:p>
            <a:pPr lvl="4" indent="457200"/>
            <a:r>
              <a:rPr lang="es-MX" dirty="0"/>
              <a:t>2.2.2 Multiparadigma</a:t>
            </a:r>
          </a:p>
          <a:p>
            <a:pPr lvl="4" indent="457200"/>
            <a:r>
              <a:rPr lang="es-MX" dirty="0"/>
              <a:t>2.2.3 </a:t>
            </a:r>
            <a:r>
              <a:rPr lang="es-MX" b="0" i="0" u="none" strike="noStrike" cap="none" dirty="0">
                <a:solidFill>
                  <a:srgbClr val="000000"/>
                </a:solidFill>
                <a:latin typeface="Arial"/>
                <a:ea typeface="Arial"/>
                <a:cs typeface="Arial"/>
                <a:sym typeface="Arial"/>
              </a:rPr>
              <a:t>Multiplataforma</a:t>
            </a:r>
            <a:endParaRPr b="0" i="0" u="none" strike="noStrike" cap="none" dirty="0">
              <a:solidFill>
                <a:srgbClr val="000000"/>
              </a:solidFill>
              <a:latin typeface="Arial"/>
              <a:ea typeface="Arial"/>
              <a:cs typeface="Arial"/>
              <a:sym typeface="Arial"/>
            </a:endParaRPr>
          </a:p>
          <a:p>
            <a:pPr lvl="4" indent="457200"/>
            <a:r>
              <a:rPr lang="es-MX" dirty="0"/>
              <a:t>2.2.4 </a:t>
            </a:r>
            <a:r>
              <a:rPr lang="es-MX" b="0" i="0" u="none" strike="noStrike" cap="none" dirty="0">
                <a:solidFill>
                  <a:srgbClr val="000000"/>
                </a:solidFill>
                <a:latin typeface="Arial"/>
                <a:ea typeface="Arial"/>
                <a:cs typeface="Arial"/>
                <a:sym typeface="Arial"/>
              </a:rPr>
              <a:t>Open </a:t>
            </a:r>
            <a:r>
              <a:rPr lang="es-MX" b="0" i="0" u="none" strike="noStrike" cap="none" dirty="0" err="1">
                <a:solidFill>
                  <a:srgbClr val="000000"/>
                </a:solidFill>
                <a:latin typeface="Arial"/>
                <a:ea typeface="Arial"/>
                <a:cs typeface="Arial"/>
                <a:sym typeface="Arial"/>
              </a:rPr>
              <a:t>Source</a:t>
            </a:r>
            <a:endParaRPr b="0" i="0" u="none" strike="noStrike" cap="none" dirty="0">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es-MX" dirty="0"/>
              <a:t>2.2 </a:t>
            </a:r>
            <a:r>
              <a:rPr lang="es-MX" b="0" i="0" u="none" strike="noStrike" cap="none" dirty="0">
                <a:solidFill>
                  <a:srgbClr val="000000"/>
                </a:solidFill>
                <a:latin typeface="Arial"/>
                <a:ea typeface="Arial"/>
                <a:cs typeface="Arial"/>
                <a:sym typeface="Arial"/>
              </a:rPr>
              <a:t>Configuración del entorno</a:t>
            </a:r>
            <a:endParaRPr dirty="0"/>
          </a:p>
          <a:p>
            <a:pPr marL="0" marR="0" lvl="0" indent="457200" algn="l" rtl="0">
              <a:lnSpc>
                <a:spcPct val="100000"/>
              </a:lnSpc>
              <a:spcBef>
                <a:spcPts val="0"/>
              </a:spcBef>
              <a:spcAft>
                <a:spcPts val="0"/>
              </a:spcAft>
              <a:buNone/>
            </a:pPr>
            <a:r>
              <a:rPr lang="es-MX" dirty="0"/>
              <a:t>2.3 </a:t>
            </a:r>
            <a:r>
              <a:rPr lang="es-MX" b="0" i="0" u="none" strike="noStrike" cap="none" dirty="0">
                <a:solidFill>
                  <a:srgbClr val="000000"/>
                </a:solidFill>
                <a:latin typeface="Arial"/>
                <a:ea typeface="Arial"/>
                <a:cs typeface="Arial"/>
                <a:sym typeface="Arial"/>
              </a:rPr>
              <a:t>Diferencia entre versiones</a:t>
            </a:r>
            <a:endParaRPr dirty="0"/>
          </a:p>
          <a:p>
            <a:pPr marL="0" lvl="0" indent="457200" algn="l" rtl="0">
              <a:spcBef>
                <a:spcPts val="0"/>
              </a:spcBef>
              <a:spcAft>
                <a:spcPts val="0"/>
              </a:spcAft>
              <a:buNone/>
            </a:pPr>
            <a:endParaRPr dirty="0"/>
          </a:p>
          <a:p>
            <a:pPr marL="0" marR="0" lvl="0" indent="0" algn="l" rtl="0">
              <a:lnSpc>
                <a:spcPct val="100000"/>
              </a:lnSpc>
              <a:spcBef>
                <a:spcPts val="0"/>
              </a:spcBef>
              <a:spcAft>
                <a:spcPts val="0"/>
              </a:spcAft>
              <a:buNone/>
            </a:pPr>
            <a:endParaRPr b="0" i="0" u="none" strike="noStrike" cap="none" dirty="0">
              <a:solidFill>
                <a:srgbClr val="000000"/>
              </a:solidFill>
              <a:latin typeface="Arial"/>
              <a:ea typeface="Arial"/>
              <a:cs typeface="Arial"/>
              <a:sym typeface="Arial"/>
            </a:endParaRPr>
          </a:p>
        </p:txBody>
      </p:sp>
      <p:sp>
        <p:nvSpPr>
          <p:cNvPr id="72" name="Google Shape;72;g5d83959499_0_10"/>
          <p:cNvSpPr/>
          <p:nvPr/>
        </p:nvSpPr>
        <p:spPr>
          <a:xfrm>
            <a:off x="-2608238" y="4107157"/>
            <a:ext cx="3096721" cy="581284"/>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5d83959499_0_10"/>
          <p:cNvSpPr txBox="1"/>
          <p:nvPr/>
        </p:nvSpPr>
        <p:spPr>
          <a:xfrm>
            <a:off x="397550" y="567143"/>
            <a:ext cx="28611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a:t>Temario </a:t>
            </a:r>
            <a:endParaRPr/>
          </a:p>
        </p:txBody>
      </p:sp>
      <p:sp>
        <p:nvSpPr>
          <p:cNvPr id="74" name="Google Shape;74;g5d83959499_0_10"/>
          <p:cNvSpPr txBox="1"/>
          <p:nvPr/>
        </p:nvSpPr>
        <p:spPr>
          <a:xfrm>
            <a:off x="4137669" y="499310"/>
            <a:ext cx="3882300" cy="41448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MX" dirty="0"/>
              <a:t>3. </a:t>
            </a:r>
            <a:r>
              <a:rPr lang="es-MX" b="1" dirty="0"/>
              <a:t>Elementos</a:t>
            </a:r>
            <a:r>
              <a:rPr lang="es-MX" b="1" i="0" u="none" strike="noStrike" cap="none" dirty="0">
                <a:solidFill>
                  <a:srgbClr val="000000"/>
                </a:solidFill>
              </a:rPr>
              <a:t> del lenguaje</a:t>
            </a:r>
            <a:endParaRPr b="1" dirty="0"/>
          </a:p>
          <a:p>
            <a:pPr marL="457200" marR="0" lvl="0" indent="0" algn="l" rtl="0">
              <a:lnSpc>
                <a:spcPct val="100000"/>
              </a:lnSpc>
              <a:spcBef>
                <a:spcPts val="0"/>
              </a:spcBef>
              <a:spcAft>
                <a:spcPts val="0"/>
              </a:spcAft>
              <a:buNone/>
            </a:pPr>
            <a:r>
              <a:rPr lang="es-MX" dirty="0"/>
              <a:t>3.1 </a:t>
            </a:r>
            <a:r>
              <a:rPr lang="es-MX" b="0" i="0" u="none" strike="noStrike" cap="none" dirty="0">
                <a:solidFill>
                  <a:srgbClr val="000000"/>
                </a:solidFill>
                <a:latin typeface="Arial"/>
                <a:ea typeface="Arial"/>
                <a:cs typeface="Arial"/>
                <a:sym typeface="Arial"/>
              </a:rPr>
              <a:t>Variables</a:t>
            </a:r>
            <a:endParaRPr dirty="0"/>
          </a:p>
          <a:p>
            <a:pPr marL="457200" marR="0" lvl="0" indent="0" algn="l" rtl="0">
              <a:lnSpc>
                <a:spcPct val="100000"/>
              </a:lnSpc>
              <a:spcBef>
                <a:spcPts val="0"/>
              </a:spcBef>
              <a:spcAft>
                <a:spcPts val="0"/>
              </a:spcAft>
              <a:buNone/>
            </a:pPr>
            <a:r>
              <a:rPr lang="es-MX" dirty="0"/>
              <a:t>3.2 </a:t>
            </a:r>
            <a:r>
              <a:rPr lang="es-MX" b="0" i="0" u="none" strike="noStrike" cap="none" dirty="0">
                <a:solidFill>
                  <a:srgbClr val="000000"/>
                </a:solidFill>
                <a:latin typeface="Arial"/>
                <a:ea typeface="Arial"/>
                <a:cs typeface="Arial"/>
                <a:sym typeface="Arial"/>
              </a:rPr>
              <a:t>Constantes</a:t>
            </a:r>
            <a:endParaRPr dirty="0"/>
          </a:p>
          <a:p>
            <a:pPr marL="457200" marR="0" lvl="0" indent="0" algn="l" rtl="0">
              <a:lnSpc>
                <a:spcPct val="100000"/>
              </a:lnSpc>
              <a:spcBef>
                <a:spcPts val="0"/>
              </a:spcBef>
              <a:spcAft>
                <a:spcPts val="0"/>
              </a:spcAft>
              <a:buNone/>
            </a:pPr>
            <a:r>
              <a:rPr lang="es-MX" dirty="0"/>
              <a:t>3.3 </a:t>
            </a:r>
            <a:r>
              <a:rPr lang="es-MX" b="0" i="0" u="none" strike="noStrike" cap="none" dirty="0">
                <a:solidFill>
                  <a:srgbClr val="000000"/>
                </a:solidFill>
                <a:latin typeface="Arial"/>
                <a:ea typeface="Arial"/>
                <a:cs typeface="Arial"/>
                <a:sym typeface="Arial"/>
              </a:rPr>
              <a:t>Palabras reservadas</a:t>
            </a:r>
            <a:endParaRPr dirty="0"/>
          </a:p>
          <a:p>
            <a:pPr marL="457200" marR="0" lvl="0" indent="0" algn="l" rtl="0">
              <a:lnSpc>
                <a:spcPct val="100000"/>
              </a:lnSpc>
              <a:spcBef>
                <a:spcPts val="0"/>
              </a:spcBef>
              <a:spcAft>
                <a:spcPts val="0"/>
              </a:spcAft>
              <a:buNone/>
            </a:pPr>
            <a:r>
              <a:rPr lang="es-MX" dirty="0"/>
              <a:t>3.4 </a:t>
            </a:r>
            <a:r>
              <a:rPr lang="es-MX" b="0" i="0" u="none" strike="noStrike" cap="none" dirty="0">
                <a:solidFill>
                  <a:srgbClr val="000000"/>
                </a:solidFill>
                <a:latin typeface="Arial"/>
                <a:ea typeface="Arial"/>
                <a:cs typeface="Arial"/>
                <a:sym typeface="Arial"/>
              </a:rPr>
              <a:t>Comentarios</a:t>
            </a:r>
            <a:endParaRPr dirty="0"/>
          </a:p>
          <a:p>
            <a:pPr marL="457200" marR="0" lvl="0" indent="0" algn="l" rtl="0">
              <a:lnSpc>
                <a:spcPct val="100000"/>
              </a:lnSpc>
              <a:spcBef>
                <a:spcPts val="0"/>
              </a:spcBef>
              <a:spcAft>
                <a:spcPts val="0"/>
              </a:spcAft>
              <a:buNone/>
            </a:pPr>
            <a:r>
              <a:rPr lang="es-MX" dirty="0"/>
              <a:t>3.5 </a:t>
            </a:r>
            <a:r>
              <a:rPr lang="es-MX" b="0" i="0" u="none" strike="noStrike" cap="none" dirty="0">
                <a:solidFill>
                  <a:srgbClr val="000000"/>
                </a:solidFill>
                <a:latin typeface="Arial"/>
                <a:ea typeface="Arial"/>
                <a:cs typeface="Arial"/>
                <a:sym typeface="Arial"/>
              </a:rPr>
              <a:t>Operadores aritméticos</a:t>
            </a:r>
            <a:endParaRPr dirty="0"/>
          </a:p>
          <a:p>
            <a:pPr marL="457200" marR="0" lvl="0" indent="0" algn="l" rtl="0">
              <a:lnSpc>
                <a:spcPct val="100000"/>
              </a:lnSpc>
              <a:spcBef>
                <a:spcPts val="0"/>
              </a:spcBef>
              <a:spcAft>
                <a:spcPts val="0"/>
              </a:spcAft>
              <a:buNone/>
            </a:pPr>
            <a:r>
              <a:rPr lang="es-MX" dirty="0"/>
              <a:t>3.6 </a:t>
            </a:r>
            <a:r>
              <a:rPr lang="es-MX" b="0" i="0" u="none" strike="noStrike" cap="none" dirty="0">
                <a:solidFill>
                  <a:srgbClr val="000000"/>
                </a:solidFill>
                <a:latin typeface="Arial"/>
                <a:ea typeface="Arial"/>
                <a:cs typeface="Arial"/>
                <a:sym typeface="Arial"/>
              </a:rPr>
              <a:t>Operadores lógicos</a:t>
            </a:r>
          </a:p>
          <a:p>
            <a:pPr marL="457200" marR="0" lvl="0" indent="0" algn="l" rtl="0">
              <a:lnSpc>
                <a:spcPct val="100000"/>
              </a:lnSpc>
              <a:spcBef>
                <a:spcPts val="0"/>
              </a:spcBef>
              <a:spcAft>
                <a:spcPts val="0"/>
              </a:spcAft>
              <a:buNone/>
            </a:pPr>
            <a:r>
              <a:rPr lang="es-MX" dirty="0"/>
              <a:t>3.7 Operadores Asignación</a:t>
            </a:r>
          </a:p>
          <a:p>
            <a:pPr marL="457200"/>
            <a:r>
              <a:rPr lang="es-MX" dirty="0"/>
              <a:t>3.8 Asignación Aumentada</a:t>
            </a:r>
          </a:p>
          <a:p>
            <a:pPr marL="457200" marR="0" lvl="0" indent="0" algn="l" rtl="0">
              <a:lnSpc>
                <a:spcPct val="100000"/>
              </a:lnSpc>
              <a:spcBef>
                <a:spcPts val="0"/>
              </a:spcBef>
              <a:spcAft>
                <a:spcPts val="0"/>
              </a:spcAft>
              <a:buNone/>
            </a:pPr>
            <a:r>
              <a:rPr lang="es-MX" dirty="0"/>
              <a:t>3.9 </a:t>
            </a:r>
            <a:r>
              <a:rPr lang="es-MX" b="0" i="0" u="none" strike="noStrike" cap="none" dirty="0">
                <a:solidFill>
                  <a:srgbClr val="000000"/>
                </a:solidFill>
                <a:latin typeface="Arial"/>
                <a:ea typeface="Arial"/>
                <a:cs typeface="Arial"/>
                <a:sym typeface="Arial"/>
              </a:rPr>
              <a:t>Tipos de datos </a:t>
            </a:r>
          </a:p>
          <a:p>
            <a:pPr marL="457200"/>
            <a:r>
              <a:rPr lang="es-MX" dirty="0"/>
              <a:t>3.10 Conversión de tipos de datos</a:t>
            </a:r>
          </a:p>
          <a:p>
            <a:pPr marL="457200" marR="0" lvl="0" indent="0" algn="l" rtl="0">
              <a:lnSpc>
                <a:spcPct val="100000"/>
              </a:lnSpc>
              <a:spcBef>
                <a:spcPts val="0"/>
              </a:spcBef>
              <a:spcAft>
                <a:spcPts val="0"/>
              </a:spcAft>
              <a:buNone/>
            </a:pPr>
            <a:r>
              <a:rPr lang="es-MX" dirty="0"/>
              <a:t>3.11 </a:t>
            </a:r>
            <a:r>
              <a:rPr lang="es-MX" b="0" i="0" u="none" strike="noStrike" cap="none" dirty="0">
                <a:solidFill>
                  <a:srgbClr val="000000"/>
                </a:solidFill>
                <a:latin typeface="Arial"/>
                <a:ea typeface="Arial"/>
                <a:cs typeface="Arial"/>
                <a:sym typeface="Arial"/>
              </a:rPr>
              <a:t>Formato de </a:t>
            </a:r>
            <a:r>
              <a:rPr lang="es-MX" dirty="0"/>
              <a:t>impresión en</a:t>
            </a:r>
            <a:r>
              <a:rPr lang="es-MX" b="0" i="0" u="none" strike="noStrike" cap="none" dirty="0">
                <a:solidFill>
                  <a:srgbClr val="000000"/>
                </a:solidFill>
                <a:latin typeface="Arial"/>
                <a:ea typeface="Arial"/>
                <a:cs typeface="Arial"/>
                <a:sym typeface="Arial"/>
              </a:rPr>
              <a:t> cadenas</a:t>
            </a:r>
            <a:endParaRPr dirty="0"/>
          </a:p>
          <a:p>
            <a:pPr marL="457200" marR="0" lvl="0" indent="0" algn="l" rtl="0">
              <a:lnSpc>
                <a:spcPct val="100000"/>
              </a:lnSpc>
              <a:spcBef>
                <a:spcPts val="0"/>
              </a:spcBef>
              <a:spcAft>
                <a:spcPts val="0"/>
              </a:spcAft>
              <a:buNone/>
            </a:pPr>
            <a:r>
              <a:rPr lang="es-MX" dirty="0"/>
              <a:t>3.12 </a:t>
            </a:r>
            <a:r>
              <a:rPr lang="es-MX" b="0" i="0" u="none" strike="noStrike" cap="none" dirty="0">
                <a:solidFill>
                  <a:srgbClr val="000000"/>
                </a:solidFill>
                <a:latin typeface="Arial"/>
                <a:ea typeface="Arial"/>
                <a:cs typeface="Arial"/>
                <a:sym typeface="Arial"/>
              </a:rPr>
              <a:t>Modo de depuración</a:t>
            </a:r>
            <a:endParaRPr b="0" i="0" u="none" strike="noStrike" cap="none" dirty="0">
              <a:solidFill>
                <a:srgbClr val="000000"/>
              </a:solidFill>
              <a:latin typeface="Arial"/>
              <a:ea typeface="Arial"/>
              <a:cs typeface="Arial"/>
              <a:sym typeface="Arial"/>
            </a:endParaRPr>
          </a:p>
          <a:p>
            <a:pPr marL="0" lvl="0" indent="457200" algn="l" rtl="0">
              <a:spcBef>
                <a:spcPts val="0"/>
              </a:spcBef>
              <a:spcAft>
                <a:spcPts val="0"/>
              </a:spcAft>
              <a:buNone/>
            </a:pPr>
            <a:r>
              <a:rPr lang="es-MX" dirty="0">
                <a:solidFill>
                  <a:schemeClr val="dk1"/>
                </a:solidFill>
              </a:rPr>
              <a:t>3.13 Sentencia IF  ,simple múltiple</a:t>
            </a:r>
            <a:endParaRPr dirty="0">
              <a:solidFill>
                <a:schemeClr val="dk1"/>
              </a:solidFill>
            </a:endParaRPr>
          </a:p>
          <a:p>
            <a:pPr marL="0" lvl="0" indent="457200" algn="l" rtl="0">
              <a:spcBef>
                <a:spcPts val="0"/>
              </a:spcBef>
              <a:spcAft>
                <a:spcPts val="0"/>
              </a:spcAft>
              <a:buNone/>
            </a:pPr>
            <a:r>
              <a:rPr lang="es-MX" dirty="0">
                <a:solidFill>
                  <a:schemeClr val="dk1"/>
                </a:solidFill>
              </a:rPr>
              <a:t>3.14 Bucles </a:t>
            </a:r>
            <a:endParaRPr dirty="0">
              <a:solidFill>
                <a:schemeClr val="dk1"/>
              </a:solidFill>
            </a:endParaRPr>
          </a:p>
          <a:p>
            <a:pPr marL="0" lvl="0" indent="457200" algn="l" rtl="0">
              <a:spcBef>
                <a:spcPts val="0"/>
              </a:spcBef>
              <a:spcAft>
                <a:spcPts val="0"/>
              </a:spcAft>
              <a:buNone/>
            </a:pPr>
            <a:r>
              <a:rPr lang="es-MX" dirty="0">
                <a:solidFill>
                  <a:schemeClr val="dk1"/>
                </a:solidFill>
              </a:rPr>
              <a:t>3.15 Manejo de colecciones  </a:t>
            </a:r>
            <a:endParaRPr dirty="0">
              <a:solidFill>
                <a:schemeClr val="dk1"/>
              </a:solidFill>
            </a:endParaRPr>
          </a:p>
          <a:p>
            <a:pPr marL="0" lvl="0" indent="457200" algn="l" rtl="0">
              <a:spcBef>
                <a:spcPts val="0"/>
              </a:spcBef>
              <a:spcAft>
                <a:spcPts val="0"/>
              </a:spcAft>
              <a:buNone/>
            </a:pPr>
            <a:r>
              <a:rPr lang="es-MX" dirty="0">
                <a:solidFill>
                  <a:schemeClr val="dk1"/>
                </a:solidFill>
              </a:rPr>
              <a:t>   3.151 Listas y sus métodos</a:t>
            </a:r>
          </a:p>
          <a:p>
            <a:pPr lvl="0" indent="457200"/>
            <a:r>
              <a:rPr lang="es-MX" dirty="0">
                <a:solidFill>
                  <a:schemeClr val="dk1"/>
                </a:solidFill>
              </a:rPr>
              <a:t>   3.152 Diccionarios y sus métodos</a:t>
            </a:r>
          </a:p>
          <a:p>
            <a:pPr lvl="0" indent="457200"/>
            <a:r>
              <a:rPr lang="es-MX" dirty="0">
                <a:solidFill>
                  <a:schemeClr val="dk1"/>
                </a:solidFill>
              </a:rPr>
              <a:t>   3.153 Tuplas y sus métodos</a:t>
            </a:r>
            <a:endParaRPr dirty="0"/>
          </a:p>
          <a:p>
            <a:pPr marL="0" marR="0" lvl="0" indent="0" algn="l" rtl="0">
              <a:lnSpc>
                <a:spcPct val="100000"/>
              </a:lnSpc>
              <a:spcBef>
                <a:spcPts val="0"/>
              </a:spcBef>
              <a:spcAft>
                <a:spcPts val="0"/>
              </a:spcAft>
              <a:buNone/>
            </a:pPr>
            <a:endParaRPr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7"/>
          <p:cNvSpPr txBox="1"/>
          <p:nvPr/>
        </p:nvSpPr>
        <p:spPr>
          <a:xfrm>
            <a:off x="821094" y="1175657"/>
            <a:ext cx="7800392"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a:solidFill>
                  <a:srgbClr val="999999"/>
                </a:solidFill>
                <a:latin typeface="Arial"/>
                <a:ea typeface="Arial"/>
                <a:cs typeface="Arial"/>
                <a:sym typeface="Arial"/>
              </a:rPr>
              <a:t>Existen ciertas palabras que tienen significado especial para el intérprete de Python. Estas no pueden utilizarse para ningún otro fin (como ser nombrar valores) excepto para el que han sido creadas. Estas son:</a:t>
            </a:r>
            <a:endParaRPr sz="1400" b="1" i="0" u="none" strike="noStrike" cap="none">
              <a:solidFill>
                <a:srgbClr val="999999"/>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76" name="Google Shape;176;p17"/>
          <p:cNvPicPr preferRelativeResize="0"/>
          <p:nvPr/>
        </p:nvPicPr>
        <p:blipFill rotWithShape="1">
          <a:blip r:embed="rId3">
            <a:alphaModFix/>
          </a:blip>
          <a:srcRect/>
          <a:stretch/>
        </p:blipFill>
        <p:spPr>
          <a:xfrm>
            <a:off x="1084277" y="2456401"/>
            <a:ext cx="6858000" cy="1371600"/>
          </a:xfrm>
          <a:prstGeom prst="rect">
            <a:avLst/>
          </a:prstGeom>
          <a:noFill/>
          <a:ln>
            <a:noFill/>
          </a:ln>
        </p:spPr>
      </p:pic>
      <p:sp>
        <p:nvSpPr>
          <p:cNvPr id="5" name="Google Shape;156;p14">
            <a:extLst>
              <a:ext uri="{FF2B5EF4-FFF2-40B4-BE49-F238E27FC236}">
                <a16:creationId xmlns:a16="http://schemas.microsoft.com/office/drawing/2014/main" id="{4DE80E51-27F2-4498-A310-C5DC23C06D06}"/>
              </a:ext>
            </a:extLst>
          </p:cNvPr>
          <p:cNvSpPr txBox="1">
            <a:spLocks noGrp="1"/>
          </p:cNvSpPr>
          <p:nvPr>
            <p:ph type="title"/>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lvl="0" algn="l" rtl="0">
              <a:lnSpc>
                <a:spcPct val="100000"/>
              </a:lnSpc>
              <a:spcBef>
                <a:spcPts val="0"/>
              </a:spcBef>
              <a:spcAft>
                <a:spcPts val="0"/>
              </a:spcAft>
              <a:buClr>
                <a:srgbClr val="999999"/>
              </a:buClr>
              <a:buSzPts val="1400"/>
              <a:buNone/>
            </a:pPr>
            <a:r>
              <a:rPr lang="es-MX" sz="2400" b="1" dirty="0">
                <a:solidFill>
                  <a:srgbClr val="999999"/>
                </a:solidFill>
              </a:rPr>
              <a:t>3.3 Tema: Palabras Reservadas</a:t>
            </a:r>
            <a:endParaRPr sz="2400" b="1" dirty="0">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8" descr="Â  Â &#10;PalabrasÂ reservadasÂ deÂ PythonÂ 3&#10;Nota:Â  lasÂ  palabrasÂ  claveÂ  noÂ  seÂ &#10;puedenÂ  utilizarÂ  comoÂ &#10;identificadores.Â  SeÂ  deb..."/>
          <p:cNvPicPr preferRelativeResize="0"/>
          <p:nvPr/>
        </p:nvPicPr>
        <p:blipFill rotWithShape="1">
          <a:blip r:embed="rId3">
            <a:alphaModFix/>
          </a:blip>
          <a:srcRect t="16639"/>
          <a:stretch/>
        </p:blipFill>
        <p:spPr>
          <a:xfrm>
            <a:off x="1209807" y="771788"/>
            <a:ext cx="6278251" cy="39251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3.4.-Tema: Comentarios</a:t>
            </a:r>
            <a:endParaRPr sz="2400" b="1" i="0" u="none" strike="noStrike" cap="none" dirty="0">
              <a:solidFill>
                <a:srgbClr val="999999"/>
              </a:solidFill>
              <a:latin typeface="Arial"/>
              <a:ea typeface="Arial"/>
              <a:cs typeface="Arial"/>
              <a:sym typeface="Arial"/>
            </a:endParaRPr>
          </a:p>
        </p:txBody>
      </p:sp>
      <p:sp>
        <p:nvSpPr>
          <p:cNvPr id="187" name="Google Shape;187;p19"/>
          <p:cNvSpPr txBox="1"/>
          <p:nvPr/>
        </p:nvSpPr>
        <p:spPr>
          <a:xfrm>
            <a:off x="268448" y="1242673"/>
            <a:ext cx="3649211"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Al igual que sucede en otros lenguajes de programación, sirven para explicar a las personas que puedan leer el programa en el futuro, qué es lo que hace el programa, así como explicar algunas partes del código. Estos comentarios son ignorados por las computadoras cuando se compilan</a:t>
            </a:r>
            <a:endParaRPr sz="1400" b="1" i="0" u="none" strike="noStrike" cap="none" dirty="0">
              <a:solidFill>
                <a:srgbClr val="999999"/>
              </a:solidFill>
              <a:latin typeface="Arial"/>
              <a:ea typeface="Arial"/>
              <a:cs typeface="Arial"/>
              <a:sym typeface="Arial"/>
            </a:endParaRPr>
          </a:p>
        </p:txBody>
      </p:sp>
      <p:sp>
        <p:nvSpPr>
          <p:cNvPr id="2" name="CuadroTexto 1">
            <a:extLst>
              <a:ext uri="{FF2B5EF4-FFF2-40B4-BE49-F238E27FC236}">
                <a16:creationId xmlns:a16="http://schemas.microsoft.com/office/drawing/2014/main" id="{CC8B5563-039D-4C7E-9F8B-FCB9A2A16983}"/>
              </a:ext>
            </a:extLst>
          </p:cNvPr>
          <p:cNvSpPr txBox="1"/>
          <p:nvPr/>
        </p:nvSpPr>
        <p:spPr>
          <a:xfrm>
            <a:off x="4184882" y="1361588"/>
            <a:ext cx="4352628" cy="1169551"/>
          </a:xfrm>
          <a:prstGeom prst="rect">
            <a:avLst/>
          </a:prstGeom>
          <a:noFill/>
        </p:spPr>
        <p:txBody>
          <a:bodyPr wrap="square" rtlCol="0">
            <a:spAutoFit/>
          </a:bodyPr>
          <a:lstStyle/>
          <a:p>
            <a:r>
              <a:rPr lang="es-MX" dirty="0"/>
              <a:t>&gt;&gt;&gt; """comentarios en varias </a:t>
            </a:r>
            <a:r>
              <a:rPr lang="es-MX" dirty="0" err="1"/>
              <a:t>lineas</a:t>
            </a:r>
            <a:r>
              <a:rPr lang="es-MX" dirty="0"/>
              <a:t>"""</a:t>
            </a:r>
          </a:p>
          <a:p>
            <a:r>
              <a:rPr lang="es-MX" dirty="0"/>
              <a:t>'comentarios en varias </a:t>
            </a:r>
            <a:r>
              <a:rPr lang="es-MX" dirty="0" err="1"/>
              <a:t>lineas</a:t>
            </a:r>
            <a:r>
              <a:rPr lang="es-MX" dirty="0"/>
              <a:t>'</a:t>
            </a:r>
          </a:p>
          <a:p>
            <a:r>
              <a:rPr lang="es-MX" dirty="0"/>
              <a:t>&gt;&gt;&gt; #comentario en una </a:t>
            </a:r>
            <a:r>
              <a:rPr lang="es-MX" dirty="0" err="1"/>
              <a:t>linea</a:t>
            </a:r>
            <a:endParaRPr lang="es-MX" dirty="0"/>
          </a:p>
          <a:p>
            <a:r>
              <a:rPr lang="es-MX" dirty="0"/>
              <a:t>...</a:t>
            </a:r>
          </a:p>
          <a:p>
            <a:r>
              <a:rPr lang="es-MX" dirty="0"/>
              <a:t>&gt;&gt;&gt;</a:t>
            </a:r>
            <a:endParaRPr lang="es-PE"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3.5 Tema.-Operadores aritméticos</a:t>
            </a:r>
            <a:endParaRPr sz="2400" b="1" i="0" u="none" strike="noStrike" cap="none" dirty="0">
              <a:solidFill>
                <a:srgbClr val="999999"/>
              </a:solidFill>
              <a:latin typeface="Arial"/>
              <a:ea typeface="Arial"/>
              <a:cs typeface="Arial"/>
              <a:sym typeface="Arial"/>
            </a:endParaRPr>
          </a:p>
        </p:txBody>
      </p:sp>
      <p:graphicFrame>
        <p:nvGraphicFramePr>
          <p:cNvPr id="3" name="Tabla 2">
            <a:extLst>
              <a:ext uri="{FF2B5EF4-FFF2-40B4-BE49-F238E27FC236}">
                <a16:creationId xmlns:a16="http://schemas.microsoft.com/office/drawing/2014/main" id="{7B8CD08A-6507-419D-9C00-FA189B3198E1}"/>
              </a:ext>
            </a:extLst>
          </p:cNvPr>
          <p:cNvGraphicFramePr>
            <a:graphicFrameLocks noGrp="1"/>
          </p:cNvGraphicFramePr>
          <p:nvPr>
            <p:extLst>
              <p:ext uri="{D42A27DB-BD31-4B8C-83A1-F6EECF244321}">
                <p14:modId xmlns:p14="http://schemas.microsoft.com/office/powerpoint/2010/main" val="2427573863"/>
              </p:ext>
            </p:extLst>
          </p:nvPr>
        </p:nvGraphicFramePr>
        <p:xfrm>
          <a:off x="1597419" y="1213869"/>
          <a:ext cx="6096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97267638"/>
                    </a:ext>
                  </a:extLst>
                </a:gridCol>
                <a:gridCol w="2032000">
                  <a:extLst>
                    <a:ext uri="{9D8B030D-6E8A-4147-A177-3AD203B41FA5}">
                      <a16:colId xmlns:a16="http://schemas.microsoft.com/office/drawing/2014/main" val="3678718897"/>
                    </a:ext>
                  </a:extLst>
                </a:gridCol>
                <a:gridCol w="2032000">
                  <a:extLst>
                    <a:ext uri="{9D8B030D-6E8A-4147-A177-3AD203B41FA5}">
                      <a16:colId xmlns:a16="http://schemas.microsoft.com/office/drawing/2014/main" val="3596421636"/>
                    </a:ext>
                  </a:extLst>
                </a:gridCol>
              </a:tblGrid>
              <a:tr h="370840">
                <a:tc>
                  <a:txBody>
                    <a:bodyPr/>
                    <a:lstStyle/>
                    <a:p>
                      <a:pPr algn="ctr"/>
                      <a:r>
                        <a:rPr lang="es-US" dirty="0"/>
                        <a:t>Operador</a:t>
                      </a:r>
                      <a:endParaRPr lang="es-PE" dirty="0"/>
                    </a:p>
                  </a:txBody>
                  <a:tcPr/>
                </a:tc>
                <a:tc>
                  <a:txBody>
                    <a:bodyPr/>
                    <a:lstStyle/>
                    <a:p>
                      <a:pPr algn="ctr"/>
                      <a:r>
                        <a:rPr lang="es-US" dirty="0"/>
                        <a:t>Descripción</a:t>
                      </a:r>
                      <a:endParaRPr lang="es-PE" dirty="0"/>
                    </a:p>
                  </a:txBody>
                  <a:tcPr/>
                </a:tc>
                <a:tc>
                  <a:txBody>
                    <a:bodyPr/>
                    <a:lstStyle/>
                    <a:p>
                      <a:pPr algn="ctr"/>
                      <a:r>
                        <a:rPr lang="es-US" dirty="0"/>
                        <a:t>Ejemplo</a:t>
                      </a:r>
                      <a:endParaRPr lang="es-PE" dirty="0"/>
                    </a:p>
                  </a:txBody>
                  <a:tcPr/>
                </a:tc>
                <a:extLst>
                  <a:ext uri="{0D108BD9-81ED-4DB2-BD59-A6C34878D82A}">
                    <a16:rowId xmlns:a16="http://schemas.microsoft.com/office/drawing/2014/main" val="1501291781"/>
                  </a:ext>
                </a:extLst>
              </a:tr>
              <a:tr h="370840">
                <a:tc>
                  <a:txBody>
                    <a:bodyPr/>
                    <a:lstStyle/>
                    <a:p>
                      <a:r>
                        <a:rPr lang="es-US" dirty="0">
                          <a:effectLst/>
                        </a:rPr>
                        <a:t>+</a:t>
                      </a:r>
                      <a:endParaRPr lang="es-PE" dirty="0">
                        <a:effectLst/>
                      </a:endParaRPr>
                    </a:p>
                  </a:txBody>
                  <a:tcPr anchor="ctr"/>
                </a:tc>
                <a:tc>
                  <a:txBody>
                    <a:bodyPr/>
                    <a:lstStyle/>
                    <a:p>
                      <a:r>
                        <a:rPr lang="es-PE">
                          <a:effectLst/>
                        </a:rPr>
                        <a:t>Suma</a:t>
                      </a:r>
                    </a:p>
                  </a:txBody>
                  <a:tcPr anchor="ctr"/>
                </a:tc>
                <a:tc>
                  <a:txBody>
                    <a:bodyPr/>
                    <a:lstStyle/>
                    <a:p>
                      <a:r>
                        <a:rPr lang="pt-BR" dirty="0">
                          <a:effectLst/>
                        </a:rPr>
                        <a:t>r=3+2 # r es 5</a:t>
                      </a:r>
                    </a:p>
                  </a:txBody>
                  <a:tcPr anchor="ctr"/>
                </a:tc>
                <a:extLst>
                  <a:ext uri="{0D108BD9-81ED-4DB2-BD59-A6C34878D82A}">
                    <a16:rowId xmlns:a16="http://schemas.microsoft.com/office/drawing/2014/main" val="409023924"/>
                  </a:ext>
                </a:extLst>
              </a:tr>
              <a:tr h="370840">
                <a:tc>
                  <a:txBody>
                    <a:bodyPr/>
                    <a:lstStyle/>
                    <a:p>
                      <a:r>
                        <a:rPr lang="es-PE">
                          <a:effectLst/>
                        </a:rPr>
                        <a:t>-</a:t>
                      </a:r>
                    </a:p>
                  </a:txBody>
                  <a:tcPr anchor="ctr"/>
                </a:tc>
                <a:tc>
                  <a:txBody>
                    <a:bodyPr/>
                    <a:lstStyle/>
                    <a:p>
                      <a:r>
                        <a:rPr lang="es-PE">
                          <a:effectLst/>
                        </a:rPr>
                        <a:t>Resta</a:t>
                      </a:r>
                    </a:p>
                  </a:txBody>
                  <a:tcPr anchor="ctr"/>
                </a:tc>
                <a:tc>
                  <a:txBody>
                    <a:bodyPr/>
                    <a:lstStyle/>
                    <a:p>
                      <a:r>
                        <a:rPr lang="pt-BR">
                          <a:effectLst/>
                        </a:rPr>
                        <a:t>r=4-7 # r es -3</a:t>
                      </a:r>
                    </a:p>
                  </a:txBody>
                  <a:tcPr anchor="ctr"/>
                </a:tc>
                <a:extLst>
                  <a:ext uri="{0D108BD9-81ED-4DB2-BD59-A6C34878D82A}">
                    <a16:rowId xmlns:a16="http://schemas.microsoft.com/office/drawing/2014/main" val="1186301351"/>
                  </a:ext>
                </a:extLst>
              </a:tr>
              <a:tr h="370840">
                <a:tc>
                  <a:txBody>
                    <a:bodyPr/>
                    <a:lstStyle/>
                    <a:p>
                      <a:r>
                        <a:rPr lang="es-PE">
                          <a:effectLst/>
                        </a:rPr>
                        <a:t>-</a:t>
                      </a:r>
                    </a:p>
                  </a:txBody>
                  <a:tcPr anchor="ctr"/>
                </a:tc>
                <a:tc>
                  <a:txBody>
                    <a:bodyPr/>
                    <a:lstStyle/>
                    <a:p>
                      <a:r>
                        <a:rPr lang="es-PE">
                          <a:effectLst/>
                        </a:rPr>
                        <a:t>Negación</a:t>
                      </a:r>
                    </a:p>
                  </a:txBody>
                  <a:tcPr anchor="ctr"/>
                </a:tc>
                <a:tc>
                  <a:txBody>
                    <a:bodyPr/>
                    <a:lstStyle/>
                    <a:p>
                      <a:r>
                        <a:rPr lang="pt-BR">
                          <a:effectLst/>
                        </a:rPr>
                        <a:t>r=-7 # r es -7</a:t>
                      </a:r>
                    </a:p>
                  </a:txBody>
                  <a:tcPr anchor="ctr"/>
                </a:tc>
                <a:extLst>
                  <a:ext uri="{0D108BD9-81ED-4DB2-BD59-A6C34878D82A}">
                    <a16:rowId xmlns:a16="http://schemas.microsoft.com/office/drawing/2014/main" val="4105122037"/>
                  </a:ext>
                </a:extLst>
              </a:tr>
              <a:tr h="370840">
                <a:tc>
                  <a:txBody>
                    <a:bodyPr/>
                    <a:lstStyle/>
                    <a:p>
                      <a:r>
                        <a:rPr lang="es-PE">
                          <a:effectLst/>
                        </a:rPr>
                        <a:t>*</a:t>
                      </a:r>
                    </a:p>
                  </a:txBody>
                  <a:tcPr anchor="ctr"/>
                </a:tc>
                <a:tc>
                  <a:txBody>
                    <a:bodyPr/>
                    <a:lstStyle/>
                    <a:p>
                      <a:r>
                        <a:rPr lang="es-PE">
                          <a:effectLst/>
                        </a:rPr>
                        <a:t>Multiplicación</a:t>
                      </a:r>
                    </a:p>
                  </a:txBody>
                  <a:tcPr anchor="ctr"/>
                </a:tc>
                <a:tc>
                  <a:txBody>
                    <a:bodyPr/>
                    <a:lstStyle/>
                    <a:p>
                      <a:r>
                        <a:rPr lang="pt-BR">
                          <a:effectLst/>
                        </a:rPr>
                        <a:t>r=2*6 # r es 12</a:t>
                      </a:r>
                    </a:p>
                  </a:txBody>
                  <a:tcPr anchor="ctr"/>
                </a:tc>
                <a:extLst>
                  <a:ext uri="{0D108BD9-81ED-4DB2-BD59-A6C34878D82A}">
                    <a16:rowId xmlns:a16="http://schemas.microsoft.com/office/drawing/2014/main" val="1925870780"/>
                  </a:ext>
                </a:extLst>
              </a:tr>
              <a:tr h="370840">
                <a:tc>
                  <a:txBody>
                    <a:bodyPr/>
                    <a:lstStyle/>
                    <a:p>
                      <a:r>
                        <a:rPr lang="es-PE">
                          <a:effectLst/>
                        </a:rPr>
                        <a:t>**</a:t>
                      </a:r>
                    </a:p>
                  </a:txBody>
                  <a:tcPr anchor="ctr"/>
                </a:tc>
                <a:tc>
                  <a:txBody>
                    <a:bodyPr/>
                    <a:lstStyle/>
                    <a:p>
                      <a:r>
                        <a:rPr lang="es-PE">
                          <a:effectLst/>
                        </a:rPr>
                        <a:t>Exponente</a:t>
                      </a:r>
                    </a:p>
                  </a:txBody>
                  <a:tcPr anchor="ctr"/>
                </a:tc>
                <a:tc>
                  <a:txBody>
                    <a:bodyPr/>
                    <a:lstStyle/>
                    <a:p>
                      <a:r>
                        <a:rPr lang="pt-BR">
                          <a:effectLst/>
                        </a:rPr>
                        <a:t>r=2**6 # r es 64</a:t>
                      </a:r>
                    </a:p>
                  </a:txBody>
                  <a:tcPr anchor="ctr"/>
                </a:tc>
                <a:extLst>
                  <a:ext uri="{0D108BD9-81ED-4DB2-BD59-A6C34878D82A}">
                    <a16:rowId xmlns:a16="http://schemas.microsoft.com/office/drawing/2014/main" val="99890939"/>
                  </a:ext>
                </a:extLst>
              </a:tr>
              <a:tr h="370840">
                <a:tc>
                  <a:txBody>
                    <a:bodyPr/>
                    <a:lstStyle/>
                    <a:p>
                      <a:r>
                        <a:rPr lang="es-PE">
                          <a:effectLst/>
                        </a:rPr>
                        <a:t>/</a:t>
                      </a:r>
                    </a:p>
                  </a:txBody>
                  <a:tcPr anchor="ctr"/>
                </a:tc>
                <a:tc>
                  <a:txBody>
                    <a:bodyPr/>
                    <a:lstStyle/>
                    <a:p>
                      <a:r>
                        <a:rPr lang="es-PE">
                          <a:effectLst/>
                        </a:rPr>
                        <a:t>División</a:t>
                      </a:r>
                    </a:p>
                  </a:txBody>
                  <a:tcPr anchor="ctr"/>
                </a:tc>
                <a:tc>
                  <a:txBody>
                    <a:bodyPr/>
                    <a:lstStyle/>
                    <a:p>
                      <a:r>
                        <a:rPr lang="pt-BR">
                          <a:effectLst/>
                        </a:rPr>
                        <a:t>r=3.5/2 # r es 1.75</a:t>
                      </a:r>
                    </a:p>
                  </a:txBody>
                  <a:tcPr anchor="ctr"/>
                </a:tc>
                <a:extLst>
                  <a:ext uri="{0D108BD9-81ED-4DB2-BD59-A6C34878D82A}">
                    <a16:rowId xmlns:a16="http://schemas.microsoft.com/office/drawing/2014/main" val="2150435612"/>
                  </a:ext>
                </a:extLst>
              </a:tr>
              <a:tr h="370840">
                <a:tc>
                  <a:txBody>
                    <a:bodyPr/>
                    <a:lstStyle/>
                    <a:p>
                      <a:r>
                        <a:rPr lang="es-PE" dirty="0">
                          <a:effectLst/>
                        </a:rPr>
                        <a:t>//</a:t>
                      </a:r>
                    </a:p>
                  </a:txBody>
                  <a:tcPr anchor="ctr"/>
                </a:tc>
                <a:tc>
                  <a:txBody>
                    <a:bodyPr/>
                    <a:lstStyle/>
                    <a:p>
                      <a:r>
                        <a:rPr lang="es-PE">
                          <a:effectLst/>
                        </a:rPr>
                        <a:t>División Entera</a:t>
                      </a:r>
                    </a:p>
                  </a:txBody>
                  <a:tcPr anchor="ctr"/>
                </a:tc>
                <a:tc>
                  <a:txBody>
                    <a:bodyPr/>
                    <a:lstStyle/>
                    <a:p>
                      <a:r>
                        <a:rPr lang="pt-BR" dirty="0">
                          <a:effectLst/>
                        </a:rPr>
                        <a:t>r=3.5//2 r es 1.0</a:t>
                      </a:r>
                    </a:p>
                  </a:txBody>
                  <a:tcPr anchor="ctr"/>
                </a:tc>
                <a:extLst>
                  <a:ext uri="{0D108BD9-81ED-4DB2-BD59-A6C34878D82A}">
                    <a16:rowId xmlns:a16="http://schemas.microsoft.com/office/drawing/2014/main" val="831740888"/>
                  </a:ext>
                </a:extLst>
              </a:tr>
              <a:tr h="370840">
                <a:tc>
                  <a:txBody>
                    <a:bodyPr/>
                    <a:lstStyle/>
                    <a:p>
                      <a:r>
                        <a:rPr lang="es-PE">
                          <a:effectLst/>
                        </a:rPr>
                        <a:t>%</a:t>
                      </a:r>
                    </a:p>
                  </a:txBody>
                  <a:tcPr anchor="ctr"/>
                </a:tc>
                <a:tc>
                  <a:txBody>
                    <a:bodyPr/>
                    <a:lstStyle/>
                    <a:p>
                      <a:r>
                        <a:rPr lang="es-PE">
                          <a:effectLst/>
                        </a:rPr>
                        <a:t>Módulo</a:t>
                      </a:r>
                    </a:p>
                  </a:txBody>
                  <a:tcPr anchor="ctr"/>
                </a:tc>
                <a:tc>
                  <a:txBody>
                    <a:bodyPr/>
                    <a:lstStyle/>
                    <a:p>
                      <a:r>
                        <a:rPr lang="pt-BR" dirty="0">
                          <a:effectLst/>
                        </a:rPr>
                        <a:t>r=7%2 # r es 1</a:t>
                      </a:r>
                    </a:p>
                  </a:txBody>
                  <a:tcPr anchor="ctr"/>
                </a:tc>
                <a:extLst>
                  <a:ext uri="{0D108BD9-81ED-4DB2-BD59-A6C34878D82A}">
                    <a16:rowId xmlns:a16="http://schemas.microsoft.com/office/drawing/2014/main" val="1467148489"/>
                  </a:ext>
                </a:extLst>
              </a:tr>
            </a:tbl>
          </a:graphicData>
        </a:graphic>
      </p:graphicFrame>
    </p:spTree>
    <p:extLst>
      <p:ext uri="{BB962C8B-B14F-4D97-AF65-F5344CB8AC3E}">
        <p14:creationId xmlns:p14="http://schemas.microsoft.com/office/powerpoint/2010/main" val="346991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extLst>
      <p:ext uri="{BB962C8B-B14F-4D97-AF65-F5344CB8AC3E}">
        <p14:creationId xmlns:p14="http://schemas.microsoft.com/office/powerpoint/2010/main" val="1345507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6DA35ABD-3D5C-4D8A-B6F5-8807D0A88698}"/>
              </a:ext>
            </a:extLst>
          </p:cNvPr>
          <p:cNvSpPr txBox="1"/>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3.6 Tema.-Operadores Lógicos</a:t>
            </a:r>
            <a:endParaRPr sz="2400" b="1" i="0" u="none" strike="noStrike" cap="none" dirty="0">
              <a:solidFill>
                <a:srgbClr val="999999"/>
              </a:solidFill>
              <a:latin typeface="Arial"/>
              <a:ea typeface="Arial"/>
              <a:cs typeface="Arial"/>
              <a:sym typeface="Arial"/>
            </a:endParaRPr>
          </a:p>
        </p:txBody>
      </p:sp>
      <p:graphicFrame>
        <p:nvGraphicFramePr>
          <p:cNvPr id="4" name="Tabla 3">
            <a:extLst>
              <a:ext uri="{FF2B5EF4-FFF2-40B4-BE49-F238E27FC236}">
                <a16:creationId xmlns:a16="http://schemas.microsoft.com/office/drawing/2014/main" id="{349BBC66-3E5E-40EE-8B95-3CF2F3E813E4}"/>
              </a:ext>
            </a:extLst>
          </p:cNvPr>
          <p:cNvGraphicFramePr>
            <a:graphicFrameLocks noGrp="1"/>
          </p:cNvGraphicFramePr>
          <p:nvPr>
            <p:extLst>
              <p:ext uri="{D42A27DB-BD31-4B8C-83A1-F6EECF244321}">
                <p14:modId xmlns:p14="http://schemas.microsoft.com/office/powerpoint/2010/main" val="1313024633"/>
              </p:ext>
            </p:extLst>
          </p:nvPr>
        </p:nvGraphicFramePr>
        <p:xfrm>
          <a:off x="1477278" y="1273810"/>
          <a:ext cx="6096000" cy="2890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52930005"/>
                    </a:ext>
                  </a:extLst>
                </a:gridCol>
                <a:gridCol w="2032000">
                  <a:extLst>
                    <a:ext uri="{9D8B030D-6E8A-4147-A177-3AD203B41FA5}">
                      <a16:colId xmlns:a16="http://schemas.microsoft.com/office/drawing/2014/main" val="1211203397"/>
                    </a:ext>
                  </a:extLst>
                </a:gridCol>
                <a:gridCol w="2032000">
                  <a:extLst>
                    <a:ext uri="{9D8B030D-6E8A-4147-A177-3AD203B41FA5}">
                      <a16:colId xmlns:a16="http://schemas.microsoft.com/office/drawing/2014/main" val="1243117440"/>
                    </a:ext>
                  </a:extLst>
                </a:gridCol>
              </a:tblGrid>
              <a:tr h="370840">
                <a:tc>
                  <a:txBody>
                    <a:bodyPr/>
                    <a:lstStyle/>
                    <a:p>
                      <a:pPr algn="ctr"/>
                      <a:r>
                        <a:rPr lang="es-US" dirty="0"/>
                        <a:t>Operador</a:t>
                      </a:r>
                      <a:endParaRPr lang="es-PE" dirty="0"/>
                    </a:p>
                  </a:txBody>
                  <a:tcPr/>
                </a:tc>
                <a:tc>
                  <a:txBody>
                    <a:bodyPr/>
                    <a:lstStyle/>
                    <a:p>
                      <a:pPr algn="ctr"/>
                      <a:r>
                        <a:rPr lang="es-US" dirty="0"/>
                        <a:t>Descripción</a:t>
                      </a:r>
                      <a:endParaRPr lang="es-PE" dirty="0"/>
                    </a:p>
                  </a:txBody>
                  <a:tcPr/>
                </a:tc>
                <a:tc>
                  <a:txBody>
                    <a:bodyPr/>
                    <a:lstStyle/>
                    <a:p>
                      <a:pPr algn="ctr"/>
                      <a:r>
                        <a:rPr lang="es-US" dirty="0"/>
                        <a:t>Ejemplo</a:t>
                      </a:r>
                      <a:endParaRPr lang="es-PE" dirty="0"/>
                    </a:p>
                  </a:txBody>
                  <a:tcPr/>
                </a:tc>
                <a:extLst>
                  <a:ext uri="{0D108BD9-81ED-4DB2-BD59-A6C34878D82A}">
                    <a16:rowId xmlns:a16="http://schemas.microsoft.com/office/drawing/2014/main" val="1867143654"/>
                  </a:ext>
                </a:extLst>
              </a:tr>
              <a:tr h="370840">
                <a:tc>
                  <a:txBody>
                    <a:bodyPr/>
                    <a:lstStyle/>
                    <a:p>
                      <a:r>
                        <a:rPr lang="es-PE">
                          <a:effectLst/>
                        </a:rPr>
                        <a:t>==</a:t>
                      </a:r>
                    </a:p>
                  </a:txBody>
                  <a:tcPr anchor="ctr"/>
                </a:tc>
                <a:tc>
                  <a:txBody>
                    <a:bodyPr/>
                    <a:lstStyle/>
                    <a:p>
                      <a:r>
                        <a:rPr lang="es-MX">
                          <a:effectLst/>
                        </a:rPr>
                        <a:t>¿Son iguales a y b?</a:t>
                      </a:r>
                    </a:p>
                  </a:txBody>
                  <a:tcPr anchor="ctr"/>
                </a:tc>
                <a:tc>
                  <a:txBody>
                    <a:bodyPr/>
                    <a:lstStyle/>
                    <a:p>
                      <a:r>
                        <a:rPr lang="pt-BR">
                          <a:effectLst/>
                        </a:rPr>
                        <a:t>r=5==3 # r es False</a:t>
                      </a:r>
                    </a:p>
                  </a:txBody>
                  <a:tcPr anchor="ctr"/>
                </a:tc>
                <a:extLst>
                  <a:ext uri="{0D108BD9-81ED-4DB2-BD59-A6C34878D82A}">
                    <a16:rowId xmlns:a16="http://schemas.microsoft.com/office/drawing/2014/main" val="2367309097"/>
                  </a:ext>
                </a:extLst>
              </a:tr>
              <a:tr h="370840">
                <a:tc>
                  <a:txBody>
                    <a:bodyPr/>
                    <a:lstStyle/>
                    <a:p>
                      <a:r>
                        <a:rPr lang="es-PE">
                          <a:effectLst/>
                        </a:rPr>
                        <a:t>!=</a:t>
                      </a:r>
                    </a:p>
                  </a:txBody>
                  <a:tcPr anchor="ctr"/>
                </a:tc>
                <a:tc>
                  <a:txBody>
                    <a:bodyPr/>
                    <a:lstStyle/>
                    <a:p>
                      <a:r>
                        <a:rPr lang="es-MX">
                          <a:effectLst/>
                        </a:rPr>
                        <a:t>¿Son distintos a y b?</a:t>
                      </a:r>
                    </a:p>
                  </a:txBody>
                  <a:tcPr anchor="ctr"/>
                </a:tc>
                <a:tc>
                  <a:txBody>
                    <a:bodyPr/>
                    <a:lstStyle/>
                    <a:p>
                      <a:r>
                        <a:rPr lang="pt-BR">
                          <a:effectLst/>
                        </a:rPr>
                        <a:t>r=5!=3 # r es True</a:t>
                      </a:r>
                    </a:p>
                  </a:txBody>
                  <a:tcPr anchor="ctr"/>
                </a:tc>
                <a:extLst>
                  <a:ext uri="{0D108BD9-81ED-4DB2-BD59-A6C34878D82A}">
                    <a16:rowId xmlns:a16="http://schemas.microsoft.com/office/drawing/2014/main" val="3265930778"/>
                  </a:ext>
                </a:extLst>
              </a:tr>
              <a:tr h="370840">
                <a:tc>
                  <a:txBody>
                    <a:bodyPr/>
                    <a:lstStyle/>
                    <a:p>
                      <a:r>
                        <a:rPr lang="es-PE">
                          <a:effectLst/>
                        </a:rPr>
                        <a:t>&lt;</a:t>
                      </a:r>
                    </a:p>
                  </a:txBody>
                  <a:tcPr anchor="ctr"/>
                </a:tc>
                <a:tc>
                  <a:txBody>
                    <a:bodyPr/>
                    <a:lstStyle/>
                    <a:p>
                      <a:r>
                        <a:rPr lang="es-PE">
                          <a:effectLst/>
                        </a:rPr>
                        <a:t>¿Es a menor que b?</a:t>
                      </a:r>
                    </a:p>
                  </a:txBody>
                  <a:tcPr anchor="ctr"/>
                </a:tc>
                <a:tc>
                  <a:txBody>
                    <a:bodyPr/>
                    <a:lstStyle/>
                    <a:p>
                      <a:r>
                        <a:rPr lang="pt-BR">
                          <a:effectLst/>
                        </a:rPr>
                        <a:t>r=5&lt;3 # r es False</a:t>
                      </a:r>
                    </a:p>
                  </a:txBody>
                  <a:tcPr anchor="ctr"/>
                </a:tc>
                <a:extLst>
                  <a:ext uri="{0D108BD9-81ED-4DB2-BD59-A6C34878D82A}">
                    <a16:rowId xmlns:a16="http://schemas.microsoft.com/office/drawing/2014/main" val="3899347267"/>
                  </a:ext>
                </a:extLst>
              </a:tr>
              <a:tr h="370840">
                <a:tc>
                  <a:txBody>
                    <a:bodyPr/>
                    <a:lstStyle/>
                    <a:p>
                      <a:r>
                        <a:rPr lang="es-PE">
                          <a:effectLst/>
                        </a:rPr>
                        <a:t>&gt;</a:t>
                      </a:r>
                    </a:p>
                  </a:txBody>
                  <a:tcPr anchor="ctr"/>
                </a:tc>
                <a:tc>
                  <a:txBody>
                    <a:bodyPr/>
                    <a:lstStyle/>
                    <a:p>
                      <a:r>
                        <a:rPr lang="es-MX">
                          <a:effectLst/>
                        </a:rPr>
                        <a:t>¿Es a mayor que b?</a:t>
                      </a:r>
                    </a:p>
                  </a:txBody>
                  <a:tcPr anchor="ctr"/>
                </a:tc>
                <a:tc>
                  <a:txBody>
                    <a:bodyPr/>
                    <a:lstStyle/>
                    <a:p>
                      <a:r>
                        <a:rPr lang="pt-BR">
                          <a:effectLst/>
                        </a:rPr>
                        <a:t>r=5&gt;3 3 r es True</a:t>
                      </a:r>
                    </a:p>
                  </a:txBody>
                  <a:tcPr anchor="ctr"/>
                </a:tc>
                <a:extLst>
                  <a:ext uri="{0D108BD9-81ED-4DB2-BD59-A6C34878D82A}">
                    <a16:rowId xmlns:a16="http://schemas.microsoft.com/office/drawing/2014/main" val="1227813675"/>
                  </a:ext>
                </a:extLst>
              </a:tr>
              <a:tr h="370840">
                <a:tc>
                  <a:txBody>
                    <a:bodyPr/>
                    <a:lstStyle/>
                    <a:p>
                      <a:r>
                        <a:rPr lang="es-PE">
                          <a:effectLst/>
                        </a:rPr>
                        <a:t>&lt;=</a:t>
                      </a:r>
                    </a:p>
                  </a:txBody>
                  <a:tcPr anchor="ctr"/>
                </a:tc>
                <a:tc>
                  <a:txBody>
                    <a:bodyPr/>
                    <a:lstStyle/>
                    <a:p>
                      <a:r>
                        <a:rPr lang="es-PE">
                          <a:effectLst/>
                        </a:rPr>
                        <a:t>¿Es a menor o igual que b?</a:t>
                      </a:r>
                    </a:p>
                  </a:txBody>
                  <a:tcPr anchor="ctr"/>
                </a:tc>
                <a:tc>
                  <a:txBody>
                    <a:bodyPr/>
                    <a:lstStyle/>
                    <a:p>
                      <a:r>
                        <a:rPr lang="pt-BR">
                          <a:effectLst/>
                        </a:rPr>
                        <a:t>r=5&lt;=5 # r es True</a:t>
                      </a:r>
                    </a:p>
                  </a:txBody>
                  <a:tcPr anchor="ctr"/>
                </a:tc>
                <a:extLst>
                  <a:ext uri="{0D108BD9-81ED-4DB2-BD59-A6C34878D82A}">
                    <a16:rowId xmlns:a16="http://schemas.microsoft.com/office/drawing/2014/main" val="4265695647"/>
                  </a:ext>
                </a:extLst>
              </a:tr>
              <a:tr h="370840">
                <a:tc>
                  <a:txBody>
                    <a:bodyPr/>
                    <a:lstStyle/>
                    <a:p>
                      <a:r>
                        <a:rPr lang="es-PE">
                          <a:effectLst/>
                        </a:rPr>
                        <a:t>&gt;=</a:t>
                      </a:r>
                    </a:p>
                  </a:txBody>
                  <a:tcPr anchor="ctr"/>
                </a:tc>
                <a:tc>
                  <a:txBody>
                    <a:bodyPr/>
                    <a:lstStyle/>
                    <a:p>
                      <a:r>
                        <a:rPr lang="es-MX">
                          <a:effectLst/>
                        </a:rPr>
                        <a:t>¿Es a mayor o igual que b?</a:t>
                      </a:r>
                    </a:p>
                  </a:txBody>
                  <a:tcPr anchor="ctr"/>
                </a:tc>
                <a:tc>
                  <a:txBody>
                    <a:bodyPr/>
                    <a:lstStyle/>
                    <a:p>
                      <a:r>
                        <a:rPr lang="pt-BR" dirty="0">
                          <a:effectLst/>
                        </a:rPr>
                        <a:t>r=5&gt;=3 # r es </a:t>
                      </a:r>
                      <a:r>
                        <a:rPr lang="pt-BR" dirty="0" err="1">
                          <a:effectLst/>
                        </a:rPr>
                        <a:t>True</a:t>
                      </a:r>
                      <a:endParaRPr lang="pt-BR" dirty="0">
                        <a:effectLst/>
                      </a:endParaRPr>
                    </a:p>
                  </a:txBody>
                  <a:tcPr anchor="ctr"/>
                </a:tc>
                <a:extLst>
                  <a:ext uri="{0D108BD9-81ED-4DB2-BD59-A6C34878D82A}">
                    <a16:rowId xmlns:a16="http://schemas.microsoft.com/office/drawing/2014/main" val="93818694"/>
                  </a:ext>
                </a:extLst>
              </a:tr>
            </a:tbl>
          </a:graphicData>
        </a:graphic>
      </p:graphicFrame>
    </p:spTree>
    <p:extLst>
      <p:ext uri="{BB962C8B-B14F-4D97-AF65-F5344CB8AC3E}">
        <p14:creationId xmlns:p14="http://schemas.microsoft.com/office/powerpoint/2010/main" val="818743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FF2900-3762-4229-BE46-F9325417AF5E}"/>
              </a:ext>
            </a:extLst>
          </p:cNvPr>
          <p:cNvSpPr txBox="1"/>
          <p:nvPr/>
        </p:nvSpPr>
        <p:spPr>
          <a:xfrm>
            <a:off x="385448" y="1282685"/>
            <a:ext cx="2472884" cy="2313950"/>
          </a:xfrm>
          <a:prstGeom prst="rect">
            <a:avLst/>
          </a:prstGeom>
          <a:noFill/>
        </p:spPr>
        <p:txBody>
          <a:bodyPr wrap="square" rtlCol="0">
            <a:spAutoFit/>
          </a:bodyPr>
          <a:lstStyle/>
          <a:p>
            <a:r>
              <a:rPr lang="es-PE" dirty="0"/>
              <a:t>&gt;&gt;&gt; 5 == 3</a:t>
            </a:r>
          </a:p>
          <a:p>
            <a:r>
              <a:rPr lang="es-PE" dirty="0"/>
              <a:t>False</a:t>
            </a:r>
          </a:p>
          <a:p>
            <a:r>
              <a:rPr lang="es-PE" dirty="0"/>
              <a:t>&gt;&gt;&gt; 5 == 5</a:t>
            </a:r>
          </a:p>
          <a:p>
            <a:r>
              <a:rPr lang="es-PE" dirty="0"/>
              <a:t>True</a:t>
            </a:r>
          </a:p>
          <a:p>
            <a:r>
              <a:rPr lang="es-PE" dirty="0"/>
              <a:t>&gt;&gt;&gt; "</a:t>
            </a:r>
            <a:r>
              <a:rPr lang="es-PE" dirty="0" err="1"/>
              <a:t>Plone</a:t>
            </a:r>
            <a:r>
              <a:rPr lang="es-PE" dirty="0"/>
              <a:t>" == 5</a:t>
            </a:r>
          </a:p>
          <a:p>
            <a:r>
              <a:rPr lang="es-PE" dirty="0"/>
              <a:t>False</a:t>
            </a:r>
          </a:p>
          <a:p>
            <a:r>
              <a:rPr lang="es-PE" dirty="0"/>
              <a:t>&gt;&gt;&gt; "</a:t>
            </a:r>
            <a:r>
              <a:rPr lang="es-PE" dirty="0" err="1"/>
              <a:t>Plone</a:t>
            </a:r>
            <a:r>
              <a:rPr lang="es-PE" dirty="0"/>
              <a:t>" == "</a:t>
            </a:r>
            <a:r>
              <a:rPr lang="es-PE" dirty="0" err="1"/>
              <a:t>Plone</a:t>
            </a:r>
            <a:r>
              <a:rPr lang="es-PE" dirty="0"/>
              <a:t>"</a:t>
            </a:r>
          </a:p>
          <a:p>
            <a:r>
              <a:rPr lang="es-PE" dirty="0"/>
              <a:t>True</a:t>
            </a:r>
          </a:p>
          <a:p>
            <a:r>
              <a:rPr lang="es-PE" dirty="0"/>
              <a:t>&gt;&gt;&gt; </a:t>
            </a:r>
            <a:r>
              <a:rPr lang="es-PE" dirty="0" err="1"/>
              <a:t>type</a:t>
            </a:r>
            <a:r>
              <a:rPr lang="es-PE" dirty="0"/>
              <a:t>("</a:t>
            </a:r>
            <a:r>
              <a:rPr lang="es-PE" dirty="0" err="1"/>
              <a:t>Plone</a:t>
            </a:r>
            <a:r>
              <a:rPr lang="es-PE" dirty="0"/>
              <a:t>") == </a:t>
            </a:r>
            <a:r>
              <a:rPr lang="es-PE" dirty="0" err="1"/>
              <a:t>str</a:t>
            </a:r>
            <a:endParaRPr lang="es-PE" dirty="0"/>
          </a:p>
          <a:p>
            <a:r>
              <a:rPr lang="es-PE" dirty="0"/>
              <a:t>True</a:t>
            </a:r>
          </a:p>
        </p:txBody>
      </p:sp>
      <p:sp>
        <p:nvSpPr>
          <p:cNvPr id="7" name="CuadroTexto 6">
            <a:extLst>
              <a:ext uri="{FF2B5EF4-FFF2-40B4-BE49-F238E27FC236}">
                <a16:creationId xmlns:a16="http://schemas.microsoft.com/office/drawing/2014/main" id="{C1894380-83FE-4682-8848-7786012D952E}"/>
              </a:ext>
            </a:extLst>
          </p:cNvPr>
          <p:cNvSpPr txBox="1"/>
          <p:nvPr/>
        </p:nvSpPr>
        <p:spPr>
          <a:xfrm>
            <a:off x="3096945" y="1320868"/>
            <a:ext cx="2472884" cy="1384995"/>
          </a:xfrm>
          <a:prstGeom prst="rect">
            <a:avLst/>
          </a:prstGeom>
          <a:noFill/>
        </p:spPr>
        <p:txBody>
          <a:bodyPr wrap="square" rtlCol="0">
            <a:spAutoFit/>
          </a:bodyPr>
          <a:lstStyle/>
          <a:p>
            <a:r>
              <a:rPr lang="es-PE" dirty="0"/>
              <a:t>&gt;&gt;&gt; 5 != 3</a:t>
            </a:r>
          </a:p>
          <a:p>
            <a:r>
              <a:rPr lang="es-PE" dirty="0"/>
              <a:t>True</a:t>
            </a:r>
          </a:p>
          <a:p>
            <a:r>
              <a:rPr lang="es-PE" dirty="0"/>
              <a:t>&gt;&gt;&gt; "</a:t>
            </a:r>
            <a:r>
              <a:rPr lang="es-PE" dirty="0" err="1"/>
              <a:t>Plone</a:t>
            </a:r>
            <a:r>
              <a:rPr lang="es-PE" dirty="0"/>
              <a:t>" != 5</a:t>
            </a:r>
          </a:p>
          <a:p>
            <a:r>
              <a:rPr lang="es-PE" dirty="0"/>
              <a:t>True</a:t>
            </a:r>
          </a:p>
          <a:p>
            <a:r>
              <a:rPr lang="es-PE" dirty="0"/>
              <a:t>&gt;&gt;&gt; "</a:t>
            </a:r>
            <a:r>
              <a:rPr lang="es-PE" dirty="0" err="1"/>
              <a:t>Plone</a:t>
            </a:r>
            <a:r>
              <a:rPr lang="es-PE" dirty="0"/>
              <a:t>" != False</a:t>
            </a:r>
          </a:p>
          <a:p>
            <a:r>
              <a:rPr lang="es-PE" dirty="0"/>
              <a:t>True</a:t>
            </a:r>
          </a:p>
        </p:txBody>
      </p:sp>
      <p:sp>
        <p:nvSpPr>
          <p:cNvPr id="8" name="CuadroTexto 7">
            <a:extLst>
              <a:ext uri="{FF2B5EF4-FFF2-40B4-BE49-F238E27FC236}">
                <a16:creationId xmlns:a16="http://schemas.microsoft.com/office/drawing/2014/main" id="{CB265B7E-26F8-4438-83D0-DAFF35F8E501}"/>
              </a:ext>
            </a:extLst>
          </p:cNvPr>
          <p:cNvSpPr txBox="1"/>
          <p:nvPr/>
        </p:nvSpPr>
        <p:spPr>
          <a:xfrm>
            <a:off x="6064626" y="1282685"/>
            <a:ext cx="2472884" cy="523220"/>
          </a:xfrm>
          <a:prstGeom prst="rect">
            <a:avLst/>
          </a:prstGeom>
          <a:noFill/>
        </p:spPr>
        <p:txBody>
          <a:bodyPr wrap="square" rtlCol="0">
            <a:spAutoFit/>
          </a:bodyPr>
          <a:lstStyle/>
          <a:p>
            <a:r>
              <a:rPr lang="es-PE" dirty="0"/>
              <a:t>&gt;&gt;&gt; 5 &lt; 3</a:t>
            </a:r>
          </a:p>
          <a:p>
            <a:r>
              <a:rPr lang="es-PE" dirty="0"/>
              <a:t>False</a:t>
            </a:r>
          </a:p>
        </p:txBody>
      </p:sp>
      <p:sp>
        <p:nvSpPr>
          <p:cNvPr id="10" name="CuadroTexto 9">
            <a:extLst>
              <a:ext uri="{FF2B5EF4-FFF2-40B4-BE49-F238E27FC236}">
                <a16:creationId xmlns:a16="http://schemas.microsoft.com/office/drawing/2014/main" id="{C183282F-6D2B-4D5F-9EF8-B4E65BA0DFB9}"/>
              </a:ext>
            </a:extLst>
          </p:cNvPr>
          <p:cNvSpPr txBox="1"/>
          <p:nvPr/>
        </p:nvSpPr>
        <p:spPr>
          <a:xfrm>
            <a:off x="6063792" y="2056050"/>
            <a:ext cx="2472884" cy="523220"/>
          </a:xfrm>
          <a:prstGeom prst="rect">
            <a:avLst/>
          </a:prstGeom>
          <a:noFill/>
        </p:spPr>
        <p:txBody>
          <a:bodyPr wrap="square" rtlCol="0">
            <a:spAutoFit/>
          </a:bodyPr>
          <a:lstStyle/>
          <a:p>
            <a:r>
              <a:rPr lang="es-PE" dirty="0"/>
              <a:t>&gt;&gt;&gt; 5 &gt; 3</a:t>
            </a:r>
          </a:p>
          <a:p>
            <a:r>
              <a:rPr lang="es-PE" dirty="0"/>
              <a:t>True</a:t>
            </a:r>
          </a:p>
        </p:txBody>
      </p:sp>
      <p:sp>
        <p:nvSpPr>
          <p:cNvPr id="11" name="CuadroTexto 10">
            <a:extLst>
              <a:ext uri="{FF2B5EF4-FFF2-40B4-BE49-F238E27FC236}">
                <a16:creationId xmlns:a16="http://schemas.microsoft.com/office/drawing/2014/main" id="{9F7B366B-B1DD-4A4C-A4EF-B676CA297286}"/>
              </a:ext>
            </a:extLst>
          </p:cNvPr>
          <p:cNvSpPr txBox="1"/>
          <p:nvPr/>
        </p:nvSpPr>
        <p:spPr>
          <a:xfrm>
            <a:off x="6063792" y="2667680"/>
            <a:ext cx="2472884" cy="523220"/>
          </a:xfrm>
          <a:prstGeom prst="rect">
            <a:avLst/>
          </a:prstGeom>
          <a:noFill/>
        </p:spPr>
        <p:txBody>
          <a:bodyPr wrap="square" rtlCol="0">
            <a:spAutoFit/>
          </a:bodyPr>
          <a:lstStyle/>
          <a:p>
            <a:r>
              <a:rPr lang="es-PE" dirty="0"/>
              <a:t>&gt;&gt;&gt; 5 &lt;= 3</a:t>
            </a:r>
          </a:p>
          <a:p>
            <a:r>
              <a:rPr lang="es-PE" dirty="0"/>
              <a:t>False</a:t>
            </a:r>
          </a:p>
        </p:txBody>
      </p:sp>
      <p:sp>
        <p:nvSpPr>
          <p:cNvPr id="13" name="CuadroTexto 12">
            <a:extLst>
              <a:ext uri="{FF2B5EF4-FFF2-40B4-BE49-F238E27FC236}">
                <a16:creationId xmlns:a16="http://schemas.microsoft.com/office/drawing/2014/main" id="{47C1D6F6-D6EE-4C4B-9CD2-238F98053302}"/>
              </a:ext>
            </a:extLst>
          </p:cNvPr>
          <p:cNvSpPr txBox="1"/>
          <p:nvPr/>
        </p:nvSpPr>
        <p:spPr>
          <a:xfrm>
            <a:off x="6063792" y="3269746"/>
            <a:ext cx="2472884" cy="523220"/>
          </a:xfrm>
          <a:prstGeom prst="rect">
            <a:avLst/>
          </a:prstGeom>
          <a:noFill/>
        </p:spPr>
        <p:txBody>
          <a:bodyPr wrap="square" rtlCol="0">
            <a:spAutoFit/>
          </a:bodyPr>
          <a:lstStyle/>
          <a:p>
            <a:r>
              <a:rPr lang="es-PE" dirty="0"/>
              <a:t>&gt;&gt;&gt; 5 &gt;= 3</a:t>
            </a:r>
          </a:p>
          <a:p>
            <a:r>
              <a:rPr lang="es-PE" dirty="0"/>
              <a:t>True</a:t>
            </a:r>
          </a:p>
        </p:txBody>
      </p:sp>
      <p:sp>
        <p:nvSpPr>
          <p:cNvPr id="14" name="Google Shape;193;p20">
            <a:extLst>
              <a:ext uri="{FF2B5EF4-FFF2-40B4-BE49-F238E27FC236}">
                <a16:creationId xmlns:a16="http://schemas.microsoft.com/office/drawing/2014/main" id="{50FA5BEE-7093-4414-B3EB-C2A4A1ECD7C4}"/>
              </a:ext>
            </a:extLst>
          </p:cNvPr>
          <p:cNvSpPr txBox="1"/>
          <p:nvPr/>
        </p:nvSpPr>
        <p:spPr>
          <a:xfrm>
            <a:off x="937580" y="652480"/>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Ejemplos</a:t>
            </a:r>
            <a:endParaRPr sz="2400" b="1" i="0" u="none" strike="noStrike" cap="none"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2273515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extLst>
      <p:ext uri="{BB962C8B-B14F-4D97-AF65-F5344CB8AC3E}">
        <p14:creationId xmlns:p14="http://schemas.microsoft.com/office/powerpoint/2010/main" val="121224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91FD83E5-E08A-48CF-BD58-4866A7F52408}"/>
              </a:ext>
            </a:extLst>
          </p:cNvPr>
          <p:cNvSpPr txBox="1"/>
          <p:nvPr/>
        </p:nvSpPr>
        <p:spPr>
          <a:xfrm>
            <a:off x="1451513" y="318758"/>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3.7 Tema.-Operadores Asignación</a:t>
            </a:r>
            <a:endParaRPr sz="2400" b="1" i="0" u="none" strike="noStrike" cap="none" dirty="0">
              <a:solidFill>
                <a:srgbClr val="999999"/>
              </a:solidFill>
              <a:latin typeface="Arial"/>
              <a:ea typeface="Arial"/>
              <a:cs typeface="Arial"/>
              <a:sym typeface="Arial"/>
            </a:endParaRPr>
          </a:p>
        </p:txBody>
      </p:sp>
      <p:graphicFrame>
        <p:nvGraphicFramePr>
          <p:cNvPr id="4" name="Tabla 3">
            <a:extLst>
              <a:ext uri="{FF2B5EF4-FFF2-40B4-BE49-F238E27FC236}">
                <a16:creationId xmlns:a16="http://schemas.microsoft.com/office/drawing/2014/main" id="{8F476E2B-560A-4480-A1FF-555C1E18FEA4}"/>
              </a:ext>
            </a:extLst>
          </p:cNvPr>
          <p:cNvGraphicFramePr>
            <a:graphicFrameLocks noGrp="1"/>
          </p:cNvGraphicFramePr>
          <p:nvPr>
            <p:extLst>
              <p:ext uri="{D42A27DB-BD31-4B8C-83A1-F6EECF244321}">
                <p14:modId xmlns:p14="http://schemas.microsoft.com/office/powerpoint/2010/main" val="522033903"/>
              </p:ext>
            </p:extLst>
          </p:nvPr>
        </p:nvGraphicFramePr>
        <p:xfrm>
          <a:off x="293676" y="698124"/>
          <a:ext cx="8690139" cy="3997960"/>
        </p:xfrm>
        <a:graphic>
          <a:graphicData uri="http://schemas.openxmlformats.org/drawingml/2006/table">
            <a:tbl>
              <a:tblPr firstRow="1" bandRow="1">
                <a:tableStyleId>{5C22544A-7EE6-4342-B048-85BDC9FD1C3A}</a:tableStyleId>
              </a:tblPr>
              <a:tblGrid>
                <a:gridCol w="2896713">
                  <a:extLst>
                    <a:ext uri="{9D8B030D-6E8A-4147-A177-3AD203B41FA5}">
                      <a16:colId xmlns:a16="http://schemas.microsoft.com/office/drawing/2014/main" val="3150751055"/>
                    </a:ext>
                  </a:extLst>
                </a:gridCol>
                <a:gridCol w="2896713">
                  <a:extLst>
                    <a:ext uri="{9D8B030D-6E8A-4147-A177-3AD203B41FA5}">
                      <a16:colId xmlns:a16="http://schemas.microsoft.com/office/drawing/2014/main" val="1835759641"/>
                    </a:ext>
                  </a:extLst>
                </a:gridCol>
                <a:gridCol w="2896713">
                  <a:extLst>
                    <a:ext uri="{9D8B030D-6E8A-4147-A177-3AD203B41FA5}">
                      <a16:colId xmlns:a16="http://schemas.microsoft.com/office/drawing/2014/main" val="3093355925"/>
                    </a:ext>
                  </a:extLst>
                </a:gridCol>
              </a:tblGrid>
              <a:tr h="370840">
                <a:tc>
                  <a:txBody>
                    <a:bodyPr/>
                    <a:lstStyle/>
                    <a:p>
                      <a:endParaRPr lang="es-PE" dirty="0"/>
                    </a:p>
                  </a:txBody>
                  <a:tcPr/>
                </a:tc>
                <a:tc>
                  <a:txBody>
                    <a:bodyPr/>
                    <a:lstStyle/>
                    <a:p>
                      <a:endParaRPr lang="es-PE" dirty="0"/>
                    </a:p>
                  </a:txBody>
                  <a:tcPr/>
                </a:tc>
                <a:tc>
                  <a:txBody>
                    <a:bodyPr/>
                    <a:lstStyle/>
                    <a:p>
                      <a:endParaRPr lang="es-PE"/>
                    </a:p>
                  </a:txBody>
                  <a:tcPr/>
                </a:tc>
                <a:extLst>
                  <a:ext uri="{0D108BD9-81ED-4DB2-BD59-A6C34878D82A}">
                    <a16:rowId xmlns:a16="http://schemas.microsoft.com/office/drawing/2014/main" val="261954358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Asigna a la variable del lado izquierdo cualquier variable o resultado del lado derecho.</a:t>
                      </a:r>
                      <a:endParaRPr lang="es-PE" sz="1000" dirty="0"/>
                    </a:p>
                  </a:txBody>
                  <a:tcPr/>
                </a:tc>
                <a:tc>
                  <a:txBody>
                    <a:bodyPr/>
                    <a:lstStyle/>
                    <a:p>
                      <a:endParaRPr lang="es-PE"/>
                    </a:p>
                  </a:txBody>
                  <a:tcPr/>
                </a:tc>
                <a:extLst>
                  <a:ext uri="{0D108BD9-81ED-4DB2-BD59-A6C34878D82A}">
                    <a16:rowId xmlns:a16="http://schemas.microsoft.com/office/drawing/2014/main" val="140547125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 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suma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15</a:t>
                      </a:r>
                      <a:endParaRPr lang="es-PE" sz="1000" dirty="0"/>
                    </a:p>
                  </a:txBody>
                  <a:tcPr/>
                </a:tc>
                <a:extLst>
                  <a:ext uri="{0D108BD9-81ED-4DB2-BD59-A6C34878D82A}">
                    <a16:rowId xmlns:a16="http://schemas.microsoft.com/office/drawing/2014/main" val="208040020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resta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-5</a:t>
                      </a:r>
                      <a:endParaRPr lang="es-PE" sz="1000" dirty="0"/>
                    </a:p>
                  </a:txBody>
                  <a:tcPr/>
                </a:tc>
                <a:extLst>
                  <a:ext uri="{0D108BD9-81ED-4DB2-BD59-A6C34878D82A}">
                    <a16:rowId xmlns:a16="http://schemas.microsoft.com/office/drawing/2014/main" val="423094435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multiplica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50</a:t>
                      </a:r>
                      <a:endParaRPr lang="es-PE" sz="1000" dirty="0"/>
                    </a:p>
                  </a:txBody>
                  <a:tcPr/>
                </a:tc>
                <a:extLst>
                  <a:ext uri="{0D108BD9-81ED-4DB2-BD59-A6C34878D82A}">
                    <a16:rowId xmlns:a16="http://schemas.microsoft.com/office/drawing/2014/main" val="1770496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divide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0</a:t>
                      </a:r>
                      <a:endParaRPr lang="es-PE" sz="1000" dirty="0"/>
                    </a:p>
                  </a:txBody>
                  <a:tcPr/>
                </a:tc>
                <a:extLst>
                  <a:ext uri="{0D108BD9-81ED-4DB2-BD59-A6C34878D82A}">
                    <a16:rowId xmlns:a16="http://schemas.microsoft.com/office/drawing/2014/main" val="21920615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calcula el exponente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9765625</a:t>
                      </a:r>
                      <a:endParaRPr lang="es-PE" sz="1000" dirty="0"/>
                    </a:p>
                  </a:txBody>
                  <a:tcPr/>
                </a:tc>
                <a:extLst>
                  <a:ext uri="{0D108BD9-81ED-4DB2-BD59-A6C34878D82A}">
                    <a16:rowId xmlns:a16="http://schemas.microsoft.com/office/drawing/2014/main" val="313038570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 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calcula la división entera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0</a:t>
                      </a:r>
                      <a:endParaRPr lang="es-PE" sz="1000" dirty="0"/>
                    </a:p>
                  </a:txBody>
                  <a:tcPr/>
                </a:tc>
                <a:extLst>
                  <a:ext uri="{0D108BD9-81ED-4DB2-BD59-A6C34878D82A}">
                    <a16:rowId xmlns:a16="http://schemas.microsoft.com/office/drawing/2014/main" val="31531370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chemeClr val="dk1"/>
                          </a:solidFill>
                          <a:effectLst/>
                          <a:latin typeface="+mn-lt"/>
                          <a:ea typeface="+mn-ea"/>
                          <a:cs typeface="+mn-cs"/>
                          <a:sym typeface="Arial"/>
                        </a:rPr>
                        <a:t> Operador %=</a:t>
                      </a:r>
                    </a:p>
                    <a:p>
                      <a:endParaRPr lang="es-PE" sz="1000" dirty="0"/>
                    </a:p>
                  </a:txBody>
                  <a:tcPr/>
                </a:tc>
                <a:tc>
                  <a:txBody>
                    <a:bodyPr/>
                    <a:lstStyle/>
                    <a:p>
                      <a:r>
                        <a:rPr lang="es-MX" sz="1000" b="0" i="0" u="none" strike="noStrike" cap="none" dirty="0">
                          <a:solidFill>
                            <a:schemeClr val="dk1"/>
                          </a:solidFill>
                          <a:effectLst/>
                          <a:latin typeface="+mn-lt"/>
                          <a:ea typeface="+mn-ea"/>
                          <a:cs typeface="+mn-cs"/>
                          <a:sym typeface="Arial"/>
                        </a:rPr>
                        <a:t>El operador </a:t>
                      </a:r>
                      <a:r>
                        <a:rPr lang="es-MX" sz="1000" dirty="0"/>
                        <a:t>%=</a:t>
                      </a:r>
                      <a:r>
                        <a:rPr lang="es-MX" sz="1000" b="0" i="0" u="none" strike="noStrike" cap="none" dirty="0">
                          <a:solidFill>
                            <a:schemeClr val="dk1"/>
                          </a:solidFill>
                          <a:effectLst/>
                          <a:latin typeface="+mn-lt"/>
                          <a:ea typeface="+mn-ea"/>
                          <a:cs typeface="+mn-cs"/>
                          <a:sym typeface="Arial"/>
                        </a:rPr>
                        <a:t> devuelve el resto de la división a la variable del lado izquierdo el valor del lado derecho.</a:t>
                      </a:r>
                      <a:endParaRPr lang="es-PE" sz="1000" dirty="0"/>
                    </a:p>
                  </a:txBody>
                  <a:tcPr/>
                </a:tc>
                <a:tc>
                  <a:txBody>
                    <a:bodyPr/>
                    <a:lstStyle/>
                    <a:p>
                      <a:r>
                        <a:rPr lang="pt-BR" sz="1000" b="1" i="0" u="none" strike="noStrike" cap="none" dirty="0">
                          <a:solidFill>
                            <a:schemeClr val="dk1"/>
                          </a:solidFill>
                          <a:effectLst/>
                          <a:latin typeface="+mn-lt"/>
                          <a:ea typeface="+mn-ea"/>
                          <a:cs typeface="+mn-cs"/>
                          <a:sym typeface="Arial"/>
                        </a:rPr>
                        <a:t>&gt;&gt;&gt; </a:t>
                      </a:r>
                      <a:r>
                        <a:rPr lang="pt-BR" sz="1000" dirty="0"/>
                        <a:t>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5</a:t>
                      </a:r>
                      <a:r>
                        <a:rPr lang="pt-BR" sz="1000" dirty="0"/>
                        <a:t>; r </a:t>
                      </a:r>
                      <a:r>
                        <a:rPr lang="pt-BR" sz="1000" b="0" i="0" u="none" strike="noStrike" cap="none" dirty="0">
                          <a:solidFill>
                            <a:schemeClr val="dk1"/>
                          </a:solidFill>
                          <a:effectLst/>
                          <a:latin typeface="+mn-lt"/>
                          <a:ea typeface="+mn-ea"/>
                          <a:cs typeface="+mn-cs"/>
                          <a:sym typeface="Arial"/>
                        </a:rPr>
                        <a:t>%=</a:t>
                      </a:r>
                      <a:r>
                        <a:rPr lang="pt-BR" sz="1000" dirty="0"/>
                        <a:t> </a:t>
                      </a:r>
                      <a:r>
                        <a:rPr lang="pt-BR" sz="1000" b="0" i="0" u="none" strike="noStrike" cap="none" dirty="0">
                          <a:solidFill>
                            <a:schemeClr val="dk1"/>
                          </a:solidFill>
                          <a:effectLst/>
                          <a:latin typeface="+mn-lt"/>
                          <a:ea typeface="+mn-ea"/>
                          <a:cs typeface="+mn-cs"/>
                          <a:sym typeface="Arial"/>
                        </a:rPr>
                        <a:t>10</a:t>
                      </a:r>
                      <a:r>
                        <a:rPr lang="pt-BR" sz="1000" dirty="0"/>
                        <a:t>; r </a:t>
                      </a:r>
                      <a:r>
                        <a:rPr lang="pt-BR" sz="1000" b="0" i="0" u="none" strike="noStrike" cap="none" dirty="0">
                          <a:solidFill>
                            <a:schemeClr val="dk1"/>
                          </a:solidFill>
                          <a:effectLst/>
                          <a:latin typeface="+mn-lt"/>
                          <a:ea typeface="+mn-ea"/>
                          <a:cs typeface="+mn-cs"/>
                          <a:sym typeface="Arial"/>
                        </a:rPr>
                        <a:t>5</a:t>
                      </a:r>
                      <a:endParaRPr lang="es-PE" sz="1000" dirty="0"/>
                    </a:p>
                  </a:txBody>
                  <a:tcPr/>
                </a:tc>
                <a:extLst>
                  <a:ext uri="{0D108BD9-81ED-4DB2-BD59-A6C34878D82A}">
                    <a16:rowId xmlns:a16="http://schemas.microsoft.com/office/drawing/2014/main" val="2388358941"/>
                  </a:ext>
                </a:extLst>
              </a:tr>
            </a:tbl>
          </a:graphicData>
        </a:graphic>
      </p:graphicFrame>
    </p:spTree>
    <p:extLst>
      <p:ext uri="{BB962C8B-B14F-4D97-AF65-F5344CB8AC3E}">
        <p14:creationId xmlns:p14="http://schemas.microsoft.com/office/powerpoint/2010/main" val="2669792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extLst>
      <p:ext uri="{BB962C8B-B14F-4D97-AF65-F5344CB8AC3E}">
        <p14:creationId xmlns:p14="http://schemas.microsoft.com/office/powerpoint/2010/main" val="242701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372475" y="530530"/>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MX" b="1">
                <a:solidFill>
                  <a:srgbClr val="999999"/>
                </a:solidFill>
              </a:rPr>
              <a:t>Motivación: </a:t>
            </a:r>
            <a:endParaRPr b="1">
              <a:solidFill>
                <a:srgbClr val="999999"/>
              </a:solidFill>
            </a:endParaRPr>
          </a:p>
        </p:txBody>
      </p:sp>
      <p:sp>
        <p:nvSpPr>
          <p:cNvPr id="80" name="Google Shape;80;p4"/>
          <p:cNvSpPr txBox="1">
            <a:spLocks noGrp="1"/>
          </p:cNvSpPr>
          <p:nvPr>
            <p:ph type="body" idx="1"/>
          </p:nvPr>
        </p:nvSpPr>
        <p:spPr>
          <a:xfrm>
            <a:off x="431425" y="2000225"/>
            <a:ext cx="3345900" cy="14949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Font typeface="Arial"/>
              <a:buChar char="•"/>
            </a:pPr>
            <a:r>
              <a:rPr lang="es-MX">
                <a:solidFill>
                  <a:srgbClr val="747474"/>
                </a:solidFill>
                <a:latin typeface="Maven Pro"/>
                <a:ea typeface="Maven Pro"/>
                <a:cs typeface="Maven Pro"/>
                <a:sym typeface="Maven Pro"/>
              </a:rPr>
              <a:t>Los programadores son los encargados de crear lo que las personas sueñan.</a:t>
            </a:r>
            <a:endParaRPr/>
          </a:p>
          <a:p>
            <a:pPr marL="0" lvl="0" indent="0" algn="l" rtl="0">
              <a:lnSpc>
                <a:spcPct val="100000"/>
              </a:lnSpc>
              <a:spcBef>
                <a:spcPts val="0"/>
              </a:spcBef>
              <a:spcAft>
                <a:spcPts val="0"/>
              </a:spcAft>
              <a:buSzPts val="1400"/>
              <a:buNone/>
            </a:pPr>
            <a:endParaRPr/>
          </a:p>
        </p:txBody>
      </p:sp>
      <p:pic>
        <p:nvPicPr>
          <p:cNvPr id="81" name="Google Shape;81;p4"/>
          <p:cNvPicPr preferRelativeResize="0"/>
          <p:nvPr/>
        </p:nvPicPr>
        <p:blipFill rotWithShape="1">
          <a:blip r:embed="rId3">
            <a:alphaModFix/>
          </a:blip>
          <a:srcRect/>
          <a:stretch/>
        </p:blipFill>
        <p:spPr>
          <a:xfrm>
            <a:off x="4085449" y="966599"/>
            <a:ext cx="3848574" cy="3337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08EFA1FF-1F6B-4A16-9738-0B1A145BC89F}"/>
              </a:ext>
            </a:extLst>
          </p:cNvPr>
          <p:cNvSpPr txBox="1"/>
          <p:nvPr/>
        </p:nvSpPr>
        <p:spPr>
          <a:xfrm>
            <a:off x="1057720" y="619109"/>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3.8 Tema.-Asignación Aumentada</a:t>
            </a:r>
            <a:endParaRPr sz="2400" b="1" i="0" u="none" strike="noStrike" cap="none" dirty="0">
              <a:solidFill>
                <a:srgbClr val="999999"/>
              </a:solidFill>
              <a:latin typeface="Arial"/>
              <a:ea typeface="Arial"/>
              <a:cs typeface="Arial"/>
              <a:sym typeface="Arial"/>
            </a:endParaRPr>
          </a:p>
        </p:txBody>
      </p:sp>
      <p:sp>
        <p:nvSpPr>
          <p:cNvPr id="4" name="Google Shape;187;p19">
            <a:extLst>
              <a:ext uri="{FF2B5EF4-FFF2-40B4-BE49-F238E27FC236}">
                <a16:creationId xmlns:a16="http://schemas.microsoft.com/office/drawing/2014/main" id="{348D50FC-D519-437C-9045-830942993F3D}"/>
              </a:ext>
            </a:extLst>
          </p:cNvPr>
          <p:cNvSpPr txBox="1"/>
          <p:nvPr/>
        </p:nvSpPr>
        <p:spPr>
          <a:xfrm>
            <a:off x="268448" y="1242673"/>
            <a:ext cx="8588551" cy="11695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Si </a:t>
            </a:r>
            <a:r>
              <a:rPr lang="es-MX" sz="1400" b="1" i="0" u="none" strike="noStrike" cap="none" dirty="0" err="1">
                <a:solidFill>
                  <a:srgbClr val="999999"/>
                </a:solidFill>
                <a:latin typeface="Arial"/>
                <a:ea typeface="Arial"/>
                <a:cs typeface="Arial"/>
                <a:sym typeface="Arial"/>
              </a:rPr>
              <a:t>ud</a:t>
            </a:r>
            <a:r>
              <a:rPr lang="es-MX" sz="1400" b="1" i="0" u="none" strike="noStrike" cap="none" dirty="0">
                <a:solidFill>
                  <a:srgbClr val="999999"/>
                </a:solidFill>
                <a:latin typeface="Arial"/>
                <a:ea typeface="Arial"/>
                <a:cs typeface="Arial"/>
                <a:sym typeface="Arial"/>
              </a:rPr>
              <a:t> desea </a:t>
            </a:r>
            <a:r>
              <a:rPr lang="es-MX" sz="1400" b="1" i="0" u="none" strike="noStrike" cap="none" dirty="0" err="1">
                <a:solidFill>
                  <a:srgbClr val="999999"/>
                </a:solidFill>
                <a:latin typeface="Arial"/>
                <a:ea typeface="Arial"/>
                <a:cs typeface="Arial"/>
                <a:sym typeface="Arial"/>
              </a:rPr>
              <a:t>desea</a:t>
            </a:r>
            <a:r>
              <a:rPr lang="es-MX" sz="1400" b="1" i="0" u="none" strike="noStrike" cap="none" dirty="0">
                <a:solidFill>
                  <a:srgbClr val="999999"/>
                </a:solidFill>
                <a:latin typeface="Arial"/>
                <a:ea typeface="Arial"/>
                <a:cs typeface="Arial"/>
                <a:sym typeface="Arial"/>
              </a:rPr>
              <a:t> implementar contadores en PYTHON la manera común es la siguiente:</a:t>
            </a:r>
          </a:p>
          <a:p>
            <a:pPr lvl="0" algn="just"/>
            <a:r>
              <a:rPr lang="es-MX" b="1" dirty="0">
                <a:solidFill>
                  <a:srgbClr val="999999"/>
                </a:solidFill>
              </a:rPr>
              <a:t>  &gt;&gt;&gt; contador = contador + 1</a:t>
            </a:r>
          </a:p>
          <a:p>
            <a:pPr lvl="0" algn="just"/>
            <a:r>
              <a:rPr lang="es-MX" sz="1400" b="1" i="0" u="none" strike="noStrike" cap="none" dirty="0">
                <a:solidFill>
                  <a:srgbClr val="999999"/>
                </a:solidFill>
                <a:latin typeface="Arial"/>
                <a:ea typeface="Arial"/>
                <a:cs typeface="Arial"/>
                <a:sym typeface="Arial"/>
              </a:rPr>
              <a:t>Pero puede abreviar usando la siguiente forma:</a:t>
            </a:r>
          </a:p>
          <a:p>
            <a:pPr lvl="0" algn="just"/>
            <a:r>
              <a:rPr lang="es-MX" b="1" dirty="0">
                <a:solidFill>
                  <a:srgbClr val="999999"/>
                </a:solidFill>
              </a:rPr>
              <a:t>&gt;&gt;&gt; contador += 1</a:t>
            </a:r>
            <a:endParaRPr lang="es-MX" sz="1400" b="1" i="0" u="none" strike="noStrike" cap="none" dirty="0">
              <a:solidFill>
                <a:srgbClr val="999999"/>
              </a:solidFill>
              <a:latin typeface="Arial"/>
              <a:ea typeface="Arial"/>
              <a:cs typeface="Arial"/>
              <a:sym typeface="Arial"/>
            </a:endParaRPr>
          </a:p>
          <a:p>
            <a:pPr marL="0" marR="0" lvl="0" indent="0" algn="just" rtl="0">
              <a:lnSpc>
                <a:spcPct val="100000"/>
              </a:lnSpc>
              <a:spcBef>
                <a:spcPts val="0"/>
              </a:spcBef>
              <a:spcAft>
                <a:spcPts val="0"/>
              </a:spcAft>
              <a:buNone/>
            </a:pPr>
            <a:endParaRPr sz="1400" b="1" i="0" u="none" strike="noStrike" cap="none"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2220467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extLst>
      <p:ext uri="{BB962C8B-B14F-4D97-AF65-F5344CB8AC3E}">
        <p14:creationId xmlns:p14="http://schemas.microsoft.com/office/powerpoint/2010/main" val="1793698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4" name="Google Shape;193;p20">
            <a:extLst>
              <a:ext uri="{FF2B5EF4-FFF2-40B4-BE49-F238E27FC236}">
                <a16:creationId xmlns:a16="http://schemas.microsoft.com/office/drawing/2014/main" id="{EB2B6C6D-35F8-41B2-A195-0FEC8710ACF2}"/>
              </a:ext>
            </a:extLst>
          </p:cNvPr>
          <p:cNvSpPr txBox="1"/>
          <p:nvPr/>
        </p:nvSpPr>
        <p:spPr>
          <a:xfrm>
            <a:off x="1064394" y="539014"/>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3.9 Tema.-Tipos de Datos</a:t>
            </a:r>
            <a:endParaRPr sz="2400" b="1" i="0" u="none" strike="noStrike" cap="none" dirty="0">
              <a:solidFill>
                <a:srgbClr val="999999"/>
              </a:solidFill>
              <a:latin typeface="Arial"/>
              <a:ea typeface="Arial"/>
              <a:cs typeface="Arial"/>
              <a:sym typeface="Arial"/>
            </a:endParaRPr>
          </a:p>
        </p:txBody>
      </p:sp>
      <p:sp>
        <p:nvSpPr>
          <p:cNvPr id="2" name="CuadroTexto 1">
            <a:extLst>
              <a:ext uri="{FF2B5EF4-FFF2-40B4-BE49-F238E27FC236}">
                <a16:creationId xmlns:a16="http://schemas.microsoft.com/office/drawing/2014/main" id="{BDF4D16F-08E6-4315-9738-06E86644AA1B}"/>
              </a:ext>
            </a:extLst>
          </p:cNvPr>
          <p:cNvSpPr txBox="1"/>
          <p:nvPr/>
        </p:nvSpPr>
        <p:spPr>
          <a:xfrm>
            <a:off x="654982" y="918380"/>
            <a:ext cx="7955947" cy="738664"/>
          </a:xfrm>
          <a:prstGeom prst="rect">
            <a:avLst/>
          </a:prstGeom>
          <a:noFill/>
        </p:spPr>
        <p:txBody>
          <a:bodyPr wrap="square" rtlCol="0">
            <a:spAutoFit/>
          </a:bodyPr>
          <a:lstStyle/>
          <a:p>
            <a:r>
              <a:rPr lang="es-MX" b="1" dirty="0">
                <a:solidFill>
                  <a:srgbClr val="999999"/>
                </a:solidFill>
              </a:rPr>
              <a:t>Los tipos de datos compuestos estándar se pueden clasificar como los dos siguientes:</a:t>
            </a:r>
          </a:p>
          <a:p>
            <a:pPr marL="285750" indent="-285750">
              <a:buFont typeface="Arial" panose="020B0604020202020204" pitchFamily="34" charset="0"/>
              <a:buChar char="•"/>
            </a:pPr>
            <a:r>
              <a:rPr lang="es-MX" b="1" dirty="0">
                <a:solidFill>
                  <a:srgbClr val="999999"/>
                </a:solidFill>
              </a:rPr>
              <a:t>Mutable: su contenido (o dicho valor) puede cambiarse en tiempo de ejecución.</a:t>
            </a:r>
          </a:p>
          <a:p>
            <a:pPr marL="285750" indent="-285750">
              <a:buFont typeface="Arial" panose="020B0604020202020204" pitchFamily="34" charset="0"/>
              <a:buChar char="•"/>
            </a:pPr>
            <a:r>
              <a:rPr lang="es-MX" b="1" dirty="0">
                <a:solidFill>
                  <a:srgbClr val="999999"/>
                </a:solidFill>
              </a:rPr>
              <a:t>Inmutable: su contenido (o dicho valor) no puede cambiarse en tiempo de ejecución.</a:t>
            </a:r>
          </a:p>
        </p:txBody>
      </p:sp>
      <p:graphicFrame>
        <p:nvGraphicFramePr>
          <p:cNvPr id="5" name="Tabla 4">
            <a:extLst>
              <a:ext uri="{FF2B5EF4-FFF2-40B4-BE49-F238E27FC236}">
                <a16:creationId xmlns:a16="http://schemas.microsoft.com/office/drawing/2014/main" id="{12045510-F18F-4DB0-A56E-37BD6CF743A8}"/>
              </a:ext>
            </a:extLst>
          </p:cNvPr>
          <p:cNvGraphicFramePr>
            <a:graphicFrameLocks noGrp="1"/>
          </p:cNvGraphicFramePr>
          <p:nvPr>
            <p:extLst>
              <p:ext uri="{D42A27DB-BD31-4B8C-83A1-F6EECF244321}">
                <p14:modId xmlns:p14="http://schemas.microsoft.com/office/powerpoint/2010/main" val="1967799406"/>
              </p:ext>
            </p:extLst>
          </p:nvPr>
        </p:nvGraphicFramePr>
        <p:xfrm>
          <a:off x="1410534" y="203819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14009616"/>
                    </a:ext>
                  </a:extLst>
                </a:gridCol>
                <a:gridCol w="2032000">
                  <a:extLst>
                    <a:ext uri="{9D8B030D-6E8A-4147-A177-3AD203B41FA5}">
                      <a16:colId xmlns:a16="http://schemas.microsoft.com/office/drawing/2014/main" val="3973161613"/>
                    </a:ext>
                  </a:extLst>
                </a:gridCol>
                <a:gridCol w="2032000">
                  <a:extLst>
                    <a:ext uri="{9D8B030D-6E8A-4147-A177-3AD203B41FA5}">
                      <a16:colId xmlns:a16="http://schemas.microsoft.com/office/drawing/2014/main" val="696302664"/>
                    </a:ext>
                  </a:extLst>
                </a:gridCol>
              </a:tblGrid>
              <a:tr h="370840">
                <a:tc>
                  <a:txBody>
                    <a:bodyPr/>
                    <a:lstStyle/>
                    <a:p>
                      <a:pPr algn="l"/>
                      <a:r>
                        <a:rPr lang="es-PE" b="1">
                          <a:effectLst/>
                        </a:rPr>
                        <a:t>Categoría de tipo</a:t>
                      </a:r>
                      <a:endParaRPr lang="es-PE">
                        <a:effectLst/>
                      </a:endParaRPr>
                    </a:p>
                  </a:txBody>
                  <a:tcPr anchor="ctr"/>
                </a:tc>
                <a:tc>
                  <a:txBody>
                    <a:bodyPr/>
                    <a:lstStyle/>
                    <a:p>
                      <a:pPr algn="l"/>
                      <a:r>
                        <a:rPr lang="es-PE" b="1">
                          <a:effectLst/>
                        </a:rPr>
                        <a:t>Nombre</a:t>
                      </a:r>
                      <a:endParaRPr lang="es-PE">
                        <a:effectLst/>
                      </a:endParaRPr>
                    </a:p>
                  </a:txBody>
                  <a:tcPr anchor="ctr"/>
                </a:tc>
                <a:tc>
                  <a:txBody>
                    <a:bodyPr/>
                    <a:lstStyle/>
                    <a:p>
                      <a:pPr algn="l"/>
                      <a:r>
                        <a:rPr lang="es-PE" b="1" dirty="0">
                          <a:effectLst/>
                        </a:rPr>
                        <a:t>Descripción</a:t>
                      </a:r>
                      <a:endParaRPr lang="es-PE" dirty="0">
                        <a:effectLst/>
                      </a:endParaRPr>
                    </a:p>
                  </a:txBody>
                  <a:tcPr anchor="ctr"/>
                </a:tc>
                <a:extLst>
                  <a:ext uri="{0D108BD9-81ED-4DB2-BD59-A6C34878D82A}">
                    <a16:rowId xmlns:a16="http://schemas.microsoft.com/office/drawing/2014/main" val="2325643903"/>
                  </a:ext>
                </a:extLst>
              </a:tr>
              <a:tr h="370840">
                <a:tc rowSpan="4">
                  <a:txBody>
                    <a:bodyPr/>
                    <a:lstStyle/>
                    <a:p>
                      <a:pPr algn="l"/>
                      <a:r>
                        <a:rPr lang="es-PE" i="1" dirty="0">
                          <a:effectLst/>
                        </a:rPr>
                        <a:t>Números inmutables</a:t>
                      </a:r>
                      <a:endParaRPr lang="es-PE" dirty="0">
                        <a:effectLst/>
                      </a:endParaRPr>
                    </a:p>
                  </a:txBody>
                  <a:tcPr anchor="ctr"/>
                </a:tc>
                <a:tc>
                  <a:txBody>
                    <a:bodyPr/>
                    <a:lstStyle/>
                    <a:p>
                      <a:pPr algn="l"/>
                      <a:r>
                        <a:rPr lang="es-PE">
                          <a:effectLst/>
                        </a:rPr>
                        <a:t>int</a:t>
                      </a:r>
                    </a:p>
                  </a:txBody>
                  <a:tcPr anchor="ctr"/>
                </a:tc>
                <a:tc>
                  <a:txBody>
                    <a:bodyPr/>
                    <a:lstStyle/>
                    <a:p>
                      <a:pPr algn="l"/>
                      <a:r>
                        <a:rPr lang="es-PE" i="1" u="none" strike="noStrike" dirty="0">
                          <a:solidFill>
                            <a:srgbClr val="004B6B"/>
                          </a:solidFill>
                          <a:effectLst/>
                        </a:rPr>
                        <a:t>entero</a:t>
                      </a:r>
                      <a:endParaRPr lang="es-PE" dirty="0">
                        <a:effectLst/>
                      </a:endParaRPr>
                    </a:p>
                  </a:txBody>
                  <a:tcPr anchor="ctr"/>
                </a:tc>
                <a:extLst>
                  <a:ext uri="{0D108BD9-81ED-4DB2-BD59-A6C34878D82A}">
                    <a16:rowId xmlns:a16="http://schemas.microsoft.com/office/drawing/2014/main" val="880710427"/>
                  </a:ext>
                </a:extLst>
              </a:tr>
              <a:tr h="370840">
                <a:tc vMerge="1">
                  <a:txBody>
                    <a:bodyPr/>
                    <a:lstStyle/>
                    <a:p>
                      <a:endParaRPr lang="es-PE"/>
                    </a:p>
                  </a:txBody>
                  <a:tcPr/>
                </a:tc>
                <a:tc>
                  <a:txBody>
                    <a:bodyPr/>
                    <a:lstStyle/>
                    <a:p>
                      <a:pPr algn="l"/>
                      <a:r>
                        <a:rPr lang="es-PE">
                          <a:effectLst/>
                        </a:rPr>
                        <a:t>long</a:t>
                      </a:r>
                    </a:p>
                  </a:txBody>
                  <a:tcPr anchor="ctr"/>
                </a:tc>
                <a:tc>
                  <a:txBody>
                    <a:bodyPr/>
                    <a:lstStyle/>
                    <a:p>
                      <a:pPr algn="l"/>
                      <a:r>
                        <a:rPr lang="es-PE" i="1" u="none" strike="noStrike" dirty="0">
                          <a:solidFill>
                            <a:srgbClr val="004B6B"/>
                          </a:solidFill>
                          <a:effectLst/>
                        </a:rPr>
                        <a:t>entero </a:t>
                      </a:r>
                      <a:r>
                        <a:rPr lang="es-PE" i="1" u="none" strike="noStrike" dirty="0" err="1">
                          <a:solidFill>
                            <a:srgbClr val="004B6B"/>
                          </a:solidFill>
                          <a:effectLst/>
                        </a:rPr>
                        <a:t>long</a:t>
                      </a:r>
                      <a:endParaRPr lang="es-PE" dirty="0">
                        <a:effectLst/>
                      </a:endParaRPr>
                    </a:p>
                  </a:txBody>
                  <a:tcPr anchor="ctr"/>
                </a:tc>
                <a:extLst>
                  <a:ext uri="{0D108BD9-81ED-4DB2-BD59-A6C34878D82A}">
                    <a16:rowId xmlns:a16="http://schemas.microsoft.com/office/drawing/2014/main" val="938660224"/>
                  </a:ext>
                </a:extLst>
              </a:tr>
              <a:tr h="370840">
                <a:tc vMerge="1">
                  <a:txBody>
                    <a:bodyPr/>
                    <a:lstStyle/>
                    <a:p>
                      <a:endParaRPr lang="es-PE"/>
                    </a:p>
                  </a:txBody>
                  <a:tcPr/>
                </a:tc>
                <a:tc>
                  <a:txBody>
                    <a:bodyPr/>
                    <a:lstStyle/>
                    <a:p>
                      <a:pPr algn="l"/>
                      <a:r>
                        <a:rPr lang="es-PE">
                          <a:effectLst/>
                        </a:rPr>
                        <a:t>float</a:t>
                      </a:r>
                    </a:p>
                  </a:txBody>
                  <a:tcPr anchor="ctr"/>
                </a:tc>
                <a:tc>
                  <a:txBody>
                    <a:bodyPr/>
                    <a:lstStyle/>
                    <a:p>
                      <a:pPr algn="l"/>
                      <a:r>
                        <a:rPr lang="es-PE" i="1" u="none" strike="noStrike" dirty="0">
                          <a:solidFill>
                            <a:srgbClr val="004B6B"/>
                          </a:solidFill>
                          <a:effectLst/>
                        </a:rPr>
                        <a:t>coma flotante</a:t>
                      </a:r>
                      <a:endParaRPr lang="es-PE" dirty="0">
                        <a:effectLst/>
                      </a:endParaRPr>
                    </a:p>
                  </a:txBody>
                  <a:tcPr anchor="ctr"/>
                </a:tc>
                <a:extLst>
                  <a:ext uri="{0D108BD9-81ED-4DB2-BD59-A6C34878D82A}">
                    <a16:rowId xmlns:a16="http://schemas.microsoft.com/office/drawing/2014/main" val="2050139291"/>
                  </a:ext>
                </a:extLst>
              </a:tr>
              <a:tr h="370840">
                <a:tc vMerge="1">
                  <a:txBody>
                    <a:bodyPr/>
                    <a:lstStyle/>
                    <a:p>
                      <a:endParaRPr lang="es-PE"/>
                    </a:p>
                  </a:txBody>
                  <a:tcPr/>
                </a:tc>
                <a:tc>
                  <a:txBody>
                    <a:bodyPr/>
                    <a:lstStyle/>
                    <a:p>
                      <a:pPr algn="l"/>
                      <a:r>
                        <a:rPr lang="es-PE" dirty="0" err="1">
                          <a:effectLst/>
                        </a:rPr>
                        <a:t>bool</a:t>
                      </a:r>
                      <a:endParaRPr lang="es-PE" dirty="0">
                        <a:effectLst/>
                      </a:endParaRPr>
                    </a:p>
                  </a:txBody>
                  <a:tcPr anchor="ctr"/>
                </a:tc>
                <a:tc>
                  <a:txBody>
                    <a:bodyPr/>
                    <a:lstStyle/>
                    <a:p>
                      <a:pPr algn="l"/>
                      <a:r>
                        <a:rPr lang="es-PE" i="1" u="none" strike="noStrike" dirty="0">
                          <a:solidFill>
                            <a:srgbClr val="6D4100"/>
                          </a:solidFill>
                          <a:effectLst/>
                        </a:rPr>
                        <a:t>booleano</a:t>
                      </a:r>
                      <a:endParaRPr lang="es-PE" dirty="0">
                        <a:effectLst/>
                      </a:endParaRPr>
                    </a:p>
                  </a:txBody>
                  <a:tcPr anchor="ctr"/>
                </a:tc>
                <a:extLst>
                  <a:ext uri="{0D108BD9-81ED-4DB2-BD59-A6C34878D82A}">
                    <a16:rowId xmlns:a16="http://schemas.microsoft.com/office/drawing/2014/main" val="121575602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58BA2952-FB62-412B-825E-4954695A79DF}"/>
              </a:ext>
            </a:extLst>
          </p:cNvPr>
          <p:cNvGraphicFramePr>
            <a:graphicFrameLocks noGrp="1"/>
          </p:cNvGraphicFramePr>
          <p:nvPr>
            <p:extLst>
              <p:ext uri="{D42A27DB-BD31-4B8C-83A1-F6EECF244321}">
                <p14:modId xmlns:p14="http://schemas.microsoft.com/office/powerpoint/2010/main" val="2844641371"/>
              </p:ext>
            </p:extLst>
          </p:nvPr>
        </p:nvGraphicFramePr>
        <p:xfrm>
          <a:off x="1457255" y="570230"/>
          <a:ext cx="6096000" cy="2001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14009616"/>
                    </a:ext>
                  </a:extLst>
                </a:gridCol>
                <a:gridCol w="2032000">
                  <a:extLst>
                    <a:ext uri="{9D8B030D-6E8A-4147-A177-3AD203B41FA5}">
                      <a16:colId xmlns:a16="http://schemas.microsoft.com/office/drawing/2014/main" val="3973161613"/>
                    </a:ext>
                  </a:extLst>
                </a:gridCol>
                <a:gridCol w="2032000">
                  <a:extLst>
                    <a:ext uri="{9D8B030D-6E8A-4147-A177-3AD203B41FA5}">
                      <a16:colId xmlns:a16="http://schemas.microsoft.com/office/drawing/2014/main" val="696302664"/>
                    </a:ext>
                  </a:extLst>
                </a:gridCol>
              </a:tblGrid>
              <a:tr h="370840">
                <a:tc>
                  <a:txBody>
                    <a:bodyPr/>
                    <a:lstStyle/>
                    <a:p>
                      <a:pPr algn="l"/>
                      <a:r>
                        <a:rPr lang="es-PE" b="1">
                          <a:effectLst/>
                        </a:rPr>
                        <a:t>Categoría de tipo</a:t>
                      </a:r>
                      <a:endParaRPr lang="es-PE">
                        <a:effectLst/>
                      </a:endParaRPr>
                    </a:p>
                  </a:txBody>
                  <a:tcPr anchor="ctr"/>
                </a:tc>
                <a:tc>
                  <a:txBody>
                    <a:bodyPr/>
                    <a:lstStyle/>
                    <a:p>
                      <a:pPr algn="l"/>
                      <a:r>
                        <a:rPr lang="es-PE" b="1">
                          <a:effectLst/>
                        </a:rPr>
                        <a:t>Nombre</a:t>
                      </a:r>
                      <a:endParaRPr lang="es-PE">
                        <a:effectLst/>
                      </a:endParaRPr>
                    </a:p>
                  </a:txBody>
                  <a:tcPr anchor="ctr"/>
                </a:tc>
                <a:tc>
                  <a:txBody>
                    <a:bodyPr/>
                    <a:lstStyle/>
                    <a:p>
                      <a:pPr algn="l"/>
                      <a:r>
                        <a:rPr lang="es-PE" b="1" dirty="0">
                          <a:effectLst/>
                        </a:rPr>
                        <a:t>Descripción</a:t>
                      </a:r>
                      <a:endParaRPr lang="es-PE" dirty="0">
                        <a:effectLst/>
                      </a:endParaRPr>
                    </a:p>
                  </a:txBody>
                  <a:tcPr anchor="ctr"/>
                </a:tc>
                <a:extLst>
                  <a:ext uri="{0D108BD9-81ED-4DB2-BD59-A6C34878D82A}">
                    <a16:rowId xmlns:a16="http://schemas.microsoft.com/office/drawing/2014/main" val="2325643903"/>
                  </a:ext>
                </a:extLst>
              </a:tr>
              <a:tr h="370840">
                <a:tc rowSpan="4">
                  <a:txBody>
                    <a:bodyPr/>
                    <a:lstStyle/>
                    <a:p>
                      <a:pPr algn="l"/>
                      <a:r>
                        <a:rPr lang="es-PE" i="1">
                          <a:effectLst/>
                        </a:rPr>
                        <a:t>Secuencias inmutables</a:t>
                      </a:r>
                      <a:endParaRPr lang="es-PE">
                        <a:effectLst/>
                      </a:endParaRPr>
                    </a:p>
                  </a:txBody>
                  <a:tcPr anchor="ctr"/>
                </a:tc>
                <a:tc>
                  <a:txBody>
                    <a:bodyPr/>
                    <a:lstStyle/>
                    <a:p>
                      <a:pPr algn="l"/>
                      <a:r>
                        <a:rPr lang="es-PE">
                          <a:effectLst/>
                        </a:rPr>
                        <a:t>str</a:t>
                      </a:r>
                    </a:p>
                  </a:txBody>
                  <a:tcPr anchor="ctr"/>
                </a:tc>
                <a:tc>
                  <a:txBody>
                    <a:bodyPr/>
                    <a:lstStyle/>
                    <a:p>
                      <a:pPr algn="l"/>
                      <a:r>
                        <a:rPr lang="es-PE" i="1" u="none" strike="noStrike" dirty="0">
                          <a:solidFill>
                            <a:srgbClr val="004B6B"/>
                          </a:solidFill>
                          <a:effectLst/>
                        </a:rPr>
                        <a:t>cadena de caracteres</a:t>
                      </a:r>
                      <a:endParaRPr lang="es-PE" dirty="0">
                        <a:effectLst/>
                      </a:endParaRPr>
                    </a:p>
                  </a:txBody>
                  <a:tcPr anchor="ctr"/>
                </a:tc>
                <a:extLst>
                  <a:ext uri="{0D108BD9-81ED-4DB2-BD59-A6C34878D82A}">
                    <a16:rowId xmlns:a16="http://schemas.microsoft.com/office/drawing/2014/main" val="880710427"/>
                  </a:ext>
                </a:extLst>
              </a:tr>
              <a:tr h="370840">
                <a:tc vMerge="1">
                  <a:txBody>
                    <a:bodyPr/>
                    <a:lstStyle/>
                    <a:p>
                      <a:endParaRPr lang="es-PE"/>
                    </a:p>
                  </a:txBody>
                  <a:tcPr/>
                </a:tc>
                <a:tc>
                  <a:txBody>
                    <a:bodyPr/>
                    <a:lstStyle/>
                    <a:p>
                      <a:pPr algn="l"/>
                      <a:r>
                        <a:rPr lang="es-PE">
                          <a:effectLst/>
                        </a:rPr>
                        <a:t>unicode</a:t>
                      </a:r>
                    </a:p>
                  </a:txBody>
                  <a:tcPr anchor="ctr"/>
                </a:tc>
                <a:tc>
                  <a:txBody>
                    <a:bodyPr/>
                    <a:lstStyle/>
                    <a:p>
                      <a:pPr algn="l"/>
                      <a:r>
                        <a:rPr lang="es-PE" i="1" u="none" strike="noStrike" dirty="0">
                          <a:solidFill>
                            <a:srgbClr val="004B6B"/>
                          </a:solidFill>
                          <a:effectLst/>
                        </a:rPr>
                        <a:t>cadena de caracteres Unicode</a:t>
                      </a:r>
                      <a:endParaRPr lang="es-PE" dirty="0">
                        <a:effectLst/>
                      </a:endParaRPr>
                    </a:p>
                  </a:txBody>
                  <a:tcPr anchor="ctr"/>
                </a:tc>
                <a:extLst>
                  <a:ext uri="{0D108BD9-81ED-4DB2-BD59-A6C34878D82A}">
                    <a16:rowId xmlns:a16="http://schemas.microsoft.com/office/drawing/2014/main" val="938660224"/>
                  </a:ext>
                </a:extLst>
              </a:tr>
              <a:tr h="370840">
                <a:tc vMerge="1">
                  <a:txBody>
                    <a:bodyPr/>
                    <a:lstStyle/>
                    <a:p>
                      <a:endParaRPr lang="es-PE"/>
                    </a:p>
                  </a:txBody>
                  <a:tcPr/>
                </a:tc>
                <a:tc>
                  <a:txBody>
                    <a:bodyPr/>
                    <a:lstStyle/>
                    <a:p>
                      <a:pPr algn="l"/>
                      <a:r>
                        <a:rPr lang="es-PE">
                          <a:effectLst/>
                        </a:rPr>
                        <a:t>tuple</a:t>
                      </a:r>
                    </a:p>
                  </a:txBody>
                  <a:tcPr anchor="ctr"/>
                </a:tc>
                <a:tc>
                  <a:txBody>
                    <a:bodyPr/>
                    <a:lstStyle/>
                    <a:p>
                      <a:pPr algn="l"/>
                      <a:r>
                        <a:rPr lang="es-PE" i="1" u="none" strike="noStrike" dirty="0">
                          <a:solidFill>
                            <a:srgbClr val="004B6B"/>
                          </a:solidFill>
                          <a:effectLst/>
                        </a:rPr>
                        <a:t>tupla</a:t>
                      </a:r>
                      <a:endParaRPr lang="es-PE" dirty="0">
                        <a:effectLst/>
                      </a:endParaRPr>
                    </a:p>
                  </a:txBody>
                  <a:tcPr anchor="ctr"/>
                </a:tc>
                <a:extLst>
                  <a:ext uri="{0D108BD9-81ED-4DB2-BD59-A6C34878D82A}">
                    <a16:rowId xmlns:a16="http://schemas.microsoft.com/office/drawing/2014/main" val="2050139291"/>
                  </a:ext>
                </a:extLst>
              </a:tr>
              <a:tr h="370840">
                <a:tc vMerge="1">
                  <a:txBody>
                    <a:bodyPr/>
                    <a:lstStyle/>
                    <a:p>
                      <a:endParaRPr lang="es-PE"/>
                    </a:p>
                  </a:txBody>
                  <a:tcPr/>
                </a:tc>
                <a:tc>
                  <a:txBody>
                    <a:bodyPr/>
                    <a:lstStyle/>
                    <a:p>
                      <a:pPr algn="l"/>
                      <a:r>
                        <a:rPr lang="es-PE">
                          <a:effectLst/>
                        </a:rPr>
                        <a:t>xrange</a:t>
                      </a:r>
                    </a:p>
                  </a:txBody>
                  <a:tcPr anchor="ctr"/>
                </a:tc>
                <a:tc>
                  <a:txBody>
                    <a:bodyPr/>
                    <a:lstStyle/>
                    <a:p>
                      <a:pPr algn="l"/>
                      <a:r>
                        <a:rPr lang="es-PE" i="1" u="none" strike="noStrike" dirty="0">
                          <a:solidFill>
                            <a:srgbClr val="004B6B"/>
                          </a:solidFill>
                          <a:effectLst/>
                        </a:rPr>
                        <a:t>rango inmutable</a:t>
                      </a:r>
                      <a:endParaRPr lang="es-PE" dirty="0">
                        <a:effectLst/>
                      </a:endParaRPr>
                    </a:p>
                  </a:txBody>
                  <a:tcPr anchor="ctr"/>
                </a:tc>
                <a:extLst>
                  <a:ext uri="{0D108BD9-81ED-4DB2-BD59-A6C34878D82A}">
                    <a16:rowId xmlns:a16="http://schemas.microsoft.com/office/drawing/2014/main" val="1215756027"/>
                  </a:ext>
                </a:extLst>
              </a:tr>
            </a:tbl>
          </a:graphicData>
        </a:graphic>
      </p:graphicFrame>
      <p:graphicFrame>
        <p:nvGraphicFramePr>
          <p:cNvPr id="4" name="Tabla 3">
            <a:extLst>
              <a:ext uri="{FF2B5EF4-FFF2-40B4-BE49-F238E27FC236}">
                <a16:creationId xmlns:a16="http://schemas.microsoft.com/office/drawing/2014/main" id="{27EC031D-1590-4D9A-BA2D-EED6BD479026}"/>
              </a:ext>
            </a:extLst>
          </p:cNvPr>
          <p:cNvGraphicFramePr>
            <a:graphicFrameLocks noGrp="1"/>
          </p:cNvGraphicFramePr>
          <p:nvPr>
            <p:extLst>
              <p:ext uri="{D42A27DB-BD31-4B8C-83A1-F6EECF244321}">
                <p14:modId xmlns:p14="http://schemas.microsoft.com/office/powerpoint/2010/main" val="3690374188"/>
              </p:ext>
            </p:extLst>
          </p:nvPr>
        </p:nvGraphicFramePr>
        <p:xfrm>
          <a:off x="1457255" y="2876689"/>
          <a:ext cx="6096000" cy="182929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14009616"/>
                    </a:ext>
                  </a:extLst>
                </a:gridCol>
                <a:gridCol w="2032000">
                  <a:extLst>
                    <a:ext uri="{9D8B030D-6E8A-4147-A177-3AD203B41FA5}">
                      <a16:colId xmlns:a16="http://schemas.microsoft.com/office/drawing/2014/main" val="3973161613"/>
                    </a:ext>
                  </a:extLst>
                </a:gridCol>
                <a:gridCol w="2032000">
                  <a:extLst>
                    <a:ext uri="{9D8B030D-6E8A-4147-A177-3AD203B41FA5}">
                      <a16:colId xmlns:a16="http://schemas.microsoft.com/office/drawing/2014/main" val="696302664"/>
                    </a:ext>
                  </a:extLst>
                </a:gridCol>
              </a:tblGrid>
              <a:tr h="345931">
                <a:tc>
                  <a:txBody>
                    <a:bodyPr/>
                    <a:lstStyle/>
                    <a:p>
                      <a:pPr algn="l"/>
                      <a:r>
                        <a:rPr lang="es-PE" b="1">
                          <a:effectLst/>
                        </a:rPr>
                        <a:t>Categoría de tipo</a:t>
                      </a:r>
                      <a:endParaRPr lang="es-PE">
                        <a:effectLst/>
                      </a:endParaRPr>
                    </a:p>
                  </a:txBody>
                  <a:tcPr anchor="ctr"/>
                </a:tc>
                <a:tc>
                  <a:txBody>
                    <a:bodyPr/>
                    <a:lstStyle/>
                    <a:p>
                      <a:pPr algn="l"/>
                      <a:r>
                        <a:rPr lang="es-PE" b="1" dirty="0">
                          <a:effectLst/>
                        </a:rPr>
                        <a:t>Nombre</a:t>
                      </a:r>
                      <a:endParaRPr lang="es-PE" dirty="0">
                        <a:effectLst/>
                      </a:endParaRPr>
                    </a:p>
                  </a:txBody>
                  <a:tcPr anchor="ctr"/>
                </a:tc>
                <a:tc>
                  <a:txBody>
                    <a:bodyPr/>
                    <a:lstStyle/>
                    <a:p>
                      <a:pPr algn="l"/>
                      <a:r>
                        <a:rPr lang="es-PE" b="1" dirty="0">
                          <a:effectLst/>
                        </a:rPr>
                        <a:t>Descripción</a:t>
                      </a:r>
                      <a:endParaRPr lang="es-PE" dirty="0">
                        <a:effectLst/>
                      </a:endParaRPr>
                    </a:p>
                  </a:txBody>
                  <a:tcPr anchor="ctr"/>
                </a:tc>
                <a:extLst>
                  <a:ext uri="{0D108BD9-81ED-4DB2-BD59-A6C34878D82A}">
                    <a16:rowId xmlns:a16="http://schemas.microsoft.com/office/drawing/2014/main" val="2325643903"/>
                  </a:ext>
                </a:extLst>
              </a:tr>
              <a:tr h="370840">
                <a:tc rowSpan="2">
                  <a:txBody>
                    <a:bodyPr/>
                    <a:lstStyle/>
                    <a:p>
                      <a:pPr algn="l"/>
                      <a:r>
                        <a:rPr lang="es-PE" i="1">
                          <a:effectLst/>
                        </a:rPr>
                        <a:t>Secuencias mutables</a:t>
                      </a:r>
                      <a:endParaRPr lang="es-PE">
                        <a:effectLst/>
                      </a:endParaRPr>
                    </a:p>
                  </a:txBody>
                  <a:tcPr anchor="ctr"/>
                </a:tc>
                <a:tc>
                  <a:txBody>
                    <a:bodyPr/>
                    <a:lstStyle/>
                    <a:p>
                      <a:pPr algn="l"/>
                      <a:r>
                        <a:rPr lang="es-PE">
                          <a:effectLst/>
                        </a:rPr>
                        <a:t>list</a:t>
                      </a:r>
                    </a:p>
                  </a:txBody>
                  <a:tcPr anchor="ctr"/>
                </a:tc>
                <a:tc>
                  <a:txBody>
                    <a:bodyPr/>
                    <a:lstStyle/>
                    <a:p>
                      <a:pPr algn="l"/>
                      <a:r>
                        <a:rPr lang="es-PE" i="1" u="none" strike="noStrike" dirty="0">
                          <a:solidFill>
                            <a:srgbClr val="004B6B"/>
                          </a:solidFill>
                          <a:effectLst/>
                        </a:rPr>
                        <a:t>lista</a:t>
                      </a:r>
                      <a:endParaRPr lang="es-PE" dirty="0">
                        <a:effectLst/>
                      </a:endParaRPr>
                    </a:p>
                  </a:txBody>
                  <a:tcPr anchor="ctr"/>
                </a:tc>
                <a:extLst>
                  <a:ext uri="{0D108BD9-81ED-4DB2-BD59-A6C34878D82A}">
                    <a16:rowId xmlns:a16="http://schemas.microsoft.com/office/drawing/2014/main" val="880710427"/>
                  </a:ext>
                </a:extLst>
              </a:tr>
              <a:tr h="370840">
                <a:tc vMerge="1">
                  <a:txBody>
                    <a:bodyPr/>
                    <a:lstStyle/>
                    <a:p>
                      <a:endParaRPr lang="es-PE"/>
                    </a:p>
                  </a:txBody>
                  <a:tcPr/>
                </a:tc>
                <a:tc>
                  <a:txBody>
                    <a:bodyPr/>
                    <a:lstStyle/>
                    <a:p>
                      <a:pPr algn="l"/>
                      <a:r>
                        <a:rPr lang="es-PE">
                          <a:effectLst/>
                        </a:rPr>
                        <a:t>range</a:t>
                      </a:r>
                    </a:p>
                  </a:txBody>
                  <a:tcPr anchor="ctr"/>
                </a:tc>
                <a:tc>
                  <a:txBody>
                    <a:bodyPr/>
                    <a:lstStyle/>
                    <a:p>
                      <a:pPr algn="l"/>
                      <a:r>
                        <a:rPr lang="es-PE" i="1" u="none" strike="noStrike" dirty="0">
                          <a:solidFill>
                            <a:srgbClr val="004B6B"/>
                          </a:solidFill>
                          <a:effectLst/>
                        </a:rPr>
                        <a:t>rango mutable</a:t>
                      </a:r>
                      <a:endParaRPr lang="es-PE" dirty="0">
                        <a:effectLst/>
                      </a:endParaRPr>
                    </a:p>
                  </a:txBody>
                  <a:tcPr anchor="ctr"/>
                </a:tc>
                <a:extLst>
                  <a:ext uri="{0D108BD9-81ED-4DB2-BD59-A6C34878D82A}">
                    <a16:rowId xmlns:a16="http://schemas.microsoft.com/office/drawing/2014/main" val="938660224"/>
                  </a:ext>
                </a:extLst>
              </a:tr>
              <a:tr h="370840">
                <a:tc>
                  <a:txBody>
                    <a:bodyPr/>
                    <a:lstStyle/>
                    <a:p>
                      <a:pPr algn="l"/>
                      <a:r>
                        <a:rPr lang="es-PE" i="1">
                          <a:effectLst/>
                        </a:rPr>
                        <a:t>Mapeos</a:t>
                      </a:r>
                      <a:endParaRPr lang="es-PE">
                        <a:effectLst/>
                      </a:endParaRPr>
                    </a:p>
                  </a:txBody>
                  <a:tcPr anchor="ctr"/>
                </a:tc>
                <a:tc>
                  <a:txBody>
                    <a:bodyPr/>
                    <a:lstStyle/>
                    <a:p>
                      <a:pPr algn="l"/>
                      <a:r>
                        <a:rPr lang="es-PE">
                          <a:effectLst/>
                        </a:rPr>
                        <a:t>dict</a:t>
                      </a:r>
                    </a:p>
                  </a:txBody>
                  <a:tcPr anchor="ctr"/>
                </a:tc>
                <a:tc>
                  <a:txBody>
                    <a:bodyPr/>
                    <a:lstStyle/>
                    <a:p>
                      <a:pPr algn="l"/>
                      <a:r>
                        <a:rPr lang="es-PE" i="1" u="none" strike="noStrike" dirty="0">
                          <a:solidFill>
                            <a:srgbClr val="004B6B"/>
                          </a:solidFill>
                          <a:effectLst/>
                        </a:rPr>
                        <a:t>diccionario</a:t>
                      </a:r>
                      <a:endParaRPr lang="es-PE" dirty="0">
                        <a:effectLst/>
                      </a:endParaRPr>
                    </a:p>
                  </a:txBody>
                  <a:tcPr anchor="ctr"/>
                </a:tc>
                <a:extLst>
                  <a:ext uri="{0D108BD9-81ED-4DB2-BD59-A6C34878D82A}">
                    <a16:rowId xmlns:a16="http://schemas.microsoft.com/office/drawing/2014/main" val="2050139291"/>
                  </a:ext>
                </a:extLst>
              </a:tr>
              <a:tr h="370840">
                <a:tc>
                  <a:txBody>
                    <a:bodyPr/>
                    <a:lstStyle/>
                    <a:p>
                      <a:pPr algn="l"/>
                      <a:r>
                        <a:rPr lang="es-PE" i="1">
                          <a:effectLst/>
                        </a:rPr>
                        <a:t>Conjuntos mutables</a:t>
                      </a:r>
                      <a:endParaRPr lang="es-PE">
                        <a:effectLst/>
                      </a:endParaRPr>
                    </a:p>
                  </a:txBody>
                  <a:tcPr anchor="ctr"/>
                </a:tc>
                <a:tc>
                  <a:txBody>
                    <a:bodyPr/>
                    <a:lstStyle/>
                    <a:p>
                      <a:pPr algn="l"/>
                      <a:r>
                        <a:rPr lang="es-PE">
                          <a:effectLst/>
                        </a:rPr>
                        <a:t>set</a:t>
                      </a:r>
                    </a:p>
                  </a:txBody>
                  <a:tcPr anchor="ctr"/>
                </a:tc>
                <a:tc>
                  <a:txBody>
                    <a:bodyPr/>
                    <a:lstStyle/>
                    <a:p>
                      <a:pPr algn="l"/>
                      <a:r>
                        <a:rPr lang="es-PE" i="1" u="none" strike="noStrike" dirty="0">
                          <a:solidFill>
                            <a:srgbClr val="004B6B"/>
                          </a:solidFill>
                          <a:effectLst/>
                        </a:rPr>
                        <a:t>conjunto mutable</a:t>
                      </a:r>
                      <a:endParaRPr lang="es-PE" dirty="0">
                        <a:effectLst/>
                      </a:endParaRPr>
                    </a:p>
                  </a:txBody>
                  <a:tcPr anchor="ctr"/>
                </a:tc>
                <a:extLst>
                  <a:ext uri="{0D108BD9-81ED-4DB2-BD59-A6C34878D82A}">
                    <a16:rowId xmlns:a16="http://schemas.microsoft.com/office/drawing/2014/main" val="1215756027"/>
                  </a:ext>
                </a:extLst>
              </a:tr>
            </a:tbl>
          </a:graphicData>
        </a:graphic>
      </p:graphicFrame>
    </p:spTree>
    <p:extLst>
      <p:ext uri="{BB962C8B-B14F-4D97-AF65-F5344CB8AC3E}">
        <p14:creationId xmlns:p14="http://schemas.microsoft.com/office/powerpoint/2010/main" val="764690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B5AF837C-17D4-4F4B-B68A-3CC11A5E723E}"/>
              </a:ext>
            </a:extLst>
          </p:cNvPr>
          <p:cNvSpPr txBox="1"/>
          <p:nvPr/>
        </p:nvSpPr>
        <p:spPr>
          <a:xfrm>
            <a:off x="1064394" y="539014"/>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Objeto </a:t>
            </a:r>
            <a:r>
              <a:rPr lang="es-MX" sz="2400" b="1" i="0" u="none" strike="noStrike" cap="none" dirty="0" err="1">
                <a:solidFill>
                  <a:srgbClr val="999999"/>
                </a:solidFill>
                <a:latin typeface="Arial"/>
                <a:ea typeface="Arial"/>
                <a:cs typeface="Arial"/>
                <a:sym typeface="Arial"/>
              </a:rPr>
              <a:t>Type</a:t>
            </a:r>
            <a:endParaRPr sz="2400" b="1" i="0" u="none" strike="noStrike" cap="none" dirty="0">
              <a:solidFill>
                <a:srgbClr val="999999"/>
              </a:solidFill>
              <a:latin typeface="Arial"/>
              <a:ea typeface="Arial"/>
              <a:cs typeface="Arial"/>
              <a:sym typeface="Arial"/>
            </a:endParaRPr>
          </a:p>
        </p:txBody>
      </p:sp>
      <p:sp>
        <p:nvSpPr>
          <p:cNvPr id="4" name="CuadroTexto 3">
            <a:extLst>
              <a:ext uri="{FF2B5EF4-FFF2-40B4-BE49-F238E27FC236}">
                <a16:creationId xmlns:a16="http://schemas.microsoft.com/office/drawing/2014/main" id="{9D3A6718-0EB3-4054-B518-197912165D04}"/>
              </a:ext>
            </a:extLst>
          </p:cNvPr>
          <p:cNvSpPr txBox="1"/>
          <p:nvPr/>
        </p:nvSpPr>
        <p:spPr>
          <a:xfrm>
            <a:off x="654982" y="918380"/>
            <a:ext cx="7955947" cy="1384995"/>
          </a:xfrm>
          <a:prstGeom prst="rect">
            <a:avLst/>
          </a:prstGeom>
          <a:noFill/>
        </p:spPr>
        <p:txBody>
          <a:bodyPr wrap="square" rtlCol="0">
            <a:spAutoFit/>
          </a:bodyPr>
          <a:lstStyle/>
          <a:p>
            <a:r>
              <a:rPr lang="es-MX" b="1" dirty="0">
                <a:solidFill>
                  <a:srgbClr val="999999"/>
                </a:solidFill>
              </a:rPr>
              <a:t>Me permite definir los nombres para cualquier tipo de datos.</a:t>
            </a:r>
          </a:p>
          <a:p>
            <a:endParaRPr lang="es-MX" b="1" dirty="0">
              <a:solidFill>
                <a:srgbClr val="999999"/>
              </a:solidFill>
            </a:endParaRPr>
          </a:p>
          <a:p>
            <a:r>
              <a:rPr lang="es-MX" b="1" dirty="0">
                <a:solidFill>
                  <a:srgbClr val="999999"/>
                </a:solidFill>
              </a:rPr>
              <a:t>Ejem:</a:t>
            </a:r>
          </a:p>
          <a:p>
            <a:r>
              <a:rPr lang="en-US" b="1" dirty="0">
                <a:solidFill>
                  <a:srgbClr val="999999"/>
                </a:solidFill>
              </a:rPr>
              <a:t>&gt;&gt;&gt; x=23</a:t>
            </a:r>
          </a:p>
          <a:p>
            <a:r>
              <a:rPr lang="en-US" b="1" dirty="0">
                <a:solidFill>
                  <a:srgbClr val="999999"/>
                </a:solidFill>
              </a:rPr>
              <a:t>&gt;&gt;&gt; type(x)</a:t>
            </a:r>
          </a:p>
          <a:p>
            <a:r>
              <a:rPr lang="en-US" b="1" dirty="0">
                <a:solidFill>
                  <a:srgbClr val="999999"/>
                </a:solidFill>
              </a:rPr>
              <a:t>&lt;class 'int'&gt;</a:t>
            </a:r>
            <a:endParaRPr lang="es-MX" b="1" dirty="0">
              <a:solidFill>
                <a:srgbClr val="999999"/>
              </a:solidFill>
            </a:endParaRPr>
          </a:p>
        </p:txBody>
      </p:sp>
    </p:spTree>
    <p:extLst>
      <p:ext uri="{BB962C8B-B14F-4D97-AF65-F5344CB8AC3E}">
        <p14:creationId xmlns:p14="http://schemas.microsoft.com/office/powerpoint/2010/main" val="478590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FBCBCFC7-6C75-4EDE-9312-F0991D03E8AC}"/>
              </a:ext>
            </a:extLst>
          </p:cNvPr>
          <p:cNvSpPr txBox="1"/>
          <p:nvPr/>
        </p:nvSpPr>
        <p:spPr>
          <a:xfrm>
            <a:off x="1064394" y="539014"/>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3.10 Tema.-Conversión de tipo de datos</a:t>
            </a:r>
            <a:endParaRPr sz="2400" b="1" i="0" u="none" strike="noStrike" cap="none" dirty="0">
              <a:solidFill>
                <a:srgbClr val="999999"/>
              </a:solidFill>
              <a:latin typeface="Arial"/>
              <a:ea typeface="Arial"/>
              <a:cs typeface="Arial"/>
              <a:sym typeface="Arial"/>
            </a:endParaRPr>
          </a:p>
        </p:txBody>
      </p:sp>
      <p:sp>
        <p:nvSpPr>
          <p:cNvPr id="4" name="Google Shape;187;p19">
            <a:extLst>
              <a:ext uri="{FF2B5EF4-FFF2-40B4-BE49-F238E27FC236}">
                <a16:creationId xmlns:a16="http://schemas.microsoft.com/office/drawing/2014/main" id="{51CF7599-FCFD-4DB6-A2D8-A8A09E21D3E8}"/>
              </a:ext>
            </a:extLst>
          </p:cNvPr>
          <p:cNvSpPr txBox="1"/>
          <p:nvPr/>
        </p:nvSpPr>
        <p:spPr>
          <a:xfrm>
            <a:off x="277724" y="863307"/>
            <a:ext cx="8588551" cy="2031285"/>
          </a:xfrm>
          <a:prstGeom prst="rect">
            <a:avLst/>
          </a:prstGeom>
          <a:noFill/>
          <a:ln>
            <a:noFill/>
          </a:ln>
        </p:spPr>
        <p:txBody>
          <a:bodyPr spcFirstLastPara="1" wrap="square" lIns="91425" tIns="45700" rIns="91425" bIns="45700" anchor="t" anchorCtr="0">
            <a:spAutoFit/>
          </a:bodyPr>
          <a:lstStyle/>
          <a:p>
            <a:pPr lvl="0" algn="just"/>
            <a:r>
              <a:rPr lang="es-MX" b="1" dirty="0">
                <a:solidFill>
                  <a:srgbClr val="999999"/>
                </a:solidFill>
              </a:rPr>
              <a:t>Python incluye una gran variedad de funciones nativas para realizar distintas operaciones. Por lo general, estas funciones vienen incorporadas dentro del lenguaje propiamente dicho. Por eso, podemos tener la seguridad de que estarán disponibles en nuestra instalación. Vemos algunos ejemplos:</a:t>
            </a:r>
          </a:p>
          <a:p>
            <a:pPr lvl="0" algn="just"/>
            <a:endParaRPr lang="es-MX" b="1" dirty="0">
              <a:solidFill>
                <a:srgbClr val="999999"/>
              </a:solidFill>
            </a:endParaRPr>
          </a:p>
          <a:p>
            <a:pPr lvl="0" algn="just"/>
            <a:r>
              <a:rPr lang="es-MX" b="1" dirty="0">
                <a:solidFill>
                  <a:srgbClr val="999999"/>
                </a:solidFill>
              </a:rPr>
              <a:t>Convertir a cadena de texto : </a:t>
            </a:r>
            <a:r>
              <a:rPr lang="es-MX" b="1" dirty="0" err="1">
                <a:solidFill>
                  <a:srgbClr val="999999"/>
                </a:solidFill>
              </a:rPr>
              <a:t>str</a:t>
            </a:r>
            <a:r>
              <a:rPr lang="es-MX" b="1" dirty="0">
                <a:solidFill>
                  <a:srgbClr val="999999"/>
                </a:solidFill>
              </a:rPr>
              <a:t>()</a:t>
            </a:r>
          </a:p>
          <a:p>
            <a:pPr lvl="0" algn="just"/>
            <a:r>
              <a:rPr lang="es-MX" b="1" dirty="0">
                <a:solidFill>
                  <a:srgbClr val="999999"/>
                </a:solidFill>
              </a:rPr>
              <a:t>Convertir a entero: </a:t>
            </a:r>
            <a:r>
              <a:rPr lang="es-MX" b="1" dirty="0" err="1">
                <a:solidFill>
                  <a:srgbClr val="999999"/>
                </a:solidFill>
              </a:rPr>
              <a:t>int</a:t>
            </a:r>
            <a:r>
              <a:rPr lang="es-MX" b="1" dirty="0">
                <a:solidFill>
                  <a:srgbClr val="999999"/>
                </a:solidFill>
              </a:rPr>
              <a:t>()</a:t>
            </a:r>
          </a:p>
          <a:p>
            <a:pPr lvl="0" algn="just"/>
            <a:r>
              <a:rPr lang="es-MX" b="1" dirty="0">
                <a:solidFill>
                  <a:srgbClr val="999999"/>
                </a:solidFill>
              </a:rPr>
              <a:t>A punto flotante (números decimales): </a:t>
            </a:r>
            <a:r>
              <a:rPr lang="es-MX" b="1" dirty="0" err="1">
                <a:solidFill>
                  <a:srgbClr val="999999"/>
                </a:solidFill>
              </a:rPr>
              <a:t>float</a:t>
            </a:r>
            <a:r>
              <a:rPr lang="es-MX" b="1" dirty="0">
                <a:solidFill>
                  <a:srgbClr val="999999"/>
                </a:solidFill>
              </a:rPr>
              <a:t>()</a:t>
            </a:r>
          </a:p>
          <a:p>
            <a:pPr lvl="0" algn="just"/>
            <a:r>
              <a:rPr lang="es-MX" b="1" dirty="0">
                <a:solidFill>
                  <a:srgbClr val="999999"/>
                </a:solidFill>
              </a:rPr>
              <a:t>A booleano: </a:t>
            </a:r>
            <a:r>
              <a:rPr lang="es-MX" b="1" dirty="0" err="1">
                <a:solidFill>
                  <a:srgbClr val="999999"/>
                </a:solidFill>
              </a:rPr>
              <a:t>bool</a:t>
            </a:r>
            <a:r>
              <a:rPr lang="es-MX" b="1" dirty="0">
                <a:solidFill>
                  <a:srgbClr val="999999"/>
                </a:solidFill>
              </a:rPr>
              <a:t>()</a:t>
            </a:r>
            <a:endParaRPr sz="1400" b="1" i="0" u="none" strike="noStrike" cap="none" dirty="0">
              <a:solidFill>
                <a:srgbClr val="999999"/>
              </a:solidFill>
              <a:latin typeface="Arial"/>
              <a:ea typeface="Arial"/>
              <a:cs typeface="Arial"/>
              <a:sym typeface="Arial"/>
            </a:endParaRPr>
          </a:p>
        </p:txBody>
      </p:sp>
      <p:sp>
        <p:nvSpPr>
          <p:cNvPr id="5" name="CuadroTexto 4">
            <a:extLst>
              <a:ext uri="{FF2B5EF4-FFF2-40B4-BE49-F238E27FC236}">
                <a16:creationId xmlns:a16="http://schemas.microsoft.com/office/drawing/2014/main" id="{BD861474-CBD3-4AD7-890A-BEE8B7D59A7A}"/>
              </a:ext>
            </a:extLst>
          </p:cNvPr>
          <p:cNvSpPr txBox="1"/>
          <p:nvPr/>
        </p:nvSpPr>
        <p:spPr>
          <a:xfrm>
            <a:off x="4285884" y="1665625"/>
            <a:ext cx="4378440" cy="3477875"/>
          </a:xfrm>
          <a:prstGeom prst="rect">
            <a:avLst/>
          </a:prstGeom>
          <a:noFill/>
        </p:spPr>
        <p:txBody>
          <a:bodyPr wrap="square" rtlCol="0">
            <a:spAutoFit/>
          </a:bodyPr>
          <a:lstStyle/>
          <a:p>
            <a:r>
              <a:rPr lang="en-US" sz="1000" dirty="0"/>
              <a:t>&gt;&gt;&gt; str(23)</a:t>
            </a:r>
          </a:p>
          <a:p>
            <a:r>
              <a:rPr lang="en-US" sz="1000" dirty="0"/>
              <a:t>'23'</a:t>
            </a:r>
          </a:p>
          <a:p>
            <a:r>
              <a:rPr lang="en-US" sz="1000" dirty="0"/>
              <a:t>&gt;&gt;&gt; str(3.5)</a:t>
            </a:r>
          </a:p>
          <a:p>
            <a:r>
              <a:rPr lang="en-US" sz="1000" dirty="0"/>
              <a:t>'3.5'</a:t>
            </a:r>
          </a:p>
          <a:p>
            <a:r>
              <a:rPr lang="en-US" sz="1000" dirty="0"/>
              <a:t>&gt;&gt;&gt; str(True)</a:t>
            </a:r>
          </a:p>
          <a:p>
            <a:r>
              <a:rPr lang="en-US" sz="1000" dirty="0"/>
              <a:t>'True'</a:t>
            </a:r>
          </a:p>
          <a:p>
            <a:r>
              <a:rPr lang="en-US" sz="1000" dirty="0"/>
              <a:t>&gt;&gt;&gt; float(12)</a:t>
            </a:r>
          </a:p>
          <a:p>
            <a:r>
              <a:rPr lang="en-US" sz="1000" dirty="0"/>
              <a:t>12.0</a:t>
            </a:r>
          </a:p>
          <a:p>
            <a:r>
              <a:rPr lang="en-US" sz="1000" dirty="0"/>
              <a:t>&gt;&gt;&gt; float('13.78')</a:t>
            </a:r>
          </a:p>
          <a:p>
            <a:r>
              <a:rPr lang="en-US" sz="1000" dirty="0"/>
              <a:t>13.78</a:t>
            </a:r>
          </a:p>
          <a:p>
            <a:r>
              <a:rPr lang="en-US" sz="1000" dirty="0"/>
              <a:t>&gt;&gt;&gt; int('123')</a:t>
            </a:r>
          </a:p>
          <a:p>
            <a:r>
              <a:rPr lang="en-US" sz="1000" dirty="0"/>
              <a:t>123</a:t>
            </a:r>
          </a:p>
          <a:p>
            <a:r>
              <a:rPr lang="en-US" sz="1000" dirty="0"/>
              <a:t>&gt;&gt;&gt; int(13.20)</a:t>
            </a:r>
          </a:p>
          <a:p>
            <a:r>
              <a:rPr lang="en-US" sz="1000" dirty="0"/>
              <a:t>13</a:t>
            </a:r>
          </a:p>
          <a:p>
            <a:r>
              <a:rPr lang="en-US" sz="1000" dirty="0"/>
              <a:t>&gt;&gt;&gt; bool(0)</a:t>
            </a:r>
          </a:p>
          <a:p>
            <a:r>
              <a:rPr lang="en-US" sz="1000" dirty="0"/>
              <a:t>False</a:t>
            </a:r>
          </a:p>
          <a:p>
            <a:r>
              <a:rPr lang="en-US" sz="1000" dirty="0"/>
              <a:t>&gt;&gt;&gt; bool('')</a:t>
            </a:r>
          </a:p>
          <a:p>
            <a:r>
              <a:rPr lang="en-US" sz="1000" dirty="0"/>
              <a:t>False</a:t>
            </a:r>
          </a:p>
          <a:p>
            <a:r>
              <a:rPr lang="en-US" sz="1000" dirty="0"/>
              <a:t>&gt;&gt;&gt; bool('Hola')</a:t>
            </a:r>
          </a:p>
          <a:p>
            <a:r>
              <a:rPr lang="en-US" sz="1000" dirty="0"/>
              <a:t>True</a:t>
            </a:r>
          </a:p>
          <a:p>
            <a:r>
              <a:rPr lang="en-US" sz="1000" dirty="0"/>
              <a:t>&gt;&gt;&gt; bool(-3.56)</a:t>
            </a:r>
          </a:p>
          <a:p>
            <a:r>
              <a:rPr lang="en-US" sz="1000" dirty="0"/>
              <a:t>True</a:t>
            </a:r>
          </a:p>
        </p:txBody>
      </p:sp>
    </p:spTree>
    <p:extLst>
      <p:ext uri="{BB962C8B-B14F-4D97-AF65-F5344CB8AC3E}">
        <p14:creationId xmlns:p14="http://schemas.microsoft.com/office/powerpoint/2010/main" val="4138774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extLst>
      <p:ext uri="{BB962C8B-B14F-4D97-AF65-F5344CB8AC3E}">
        <p14:creationId xmlns:p14="http://schemas.microsoft.com/office/powerpoint/2010/main" val="3840579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3;p20">
            <a:extLst>
              <a:ext uri="{FF2B5EF4-FFF2-40B4-BE49-F238E27FC236}">
                <a16:creationId xmlns:a16="http://schemas.microsoft.com/office/drawing/2014/main" id="{714F2603-B870-4E5E-8FAA-7CD489B2B9ED}"/>
              </a:ext>
            </a:extLst>
          </p:cNvPr>
          <p:cNvSpPr txBox="1"/>
          <p:nvPr/>
        </p:nvSpPr>
        <p:spPr>
          <a:xfrm>
            <a:off x="1064394" y="539014"/>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3.11 Tema.-Formato de Impresión de cadenas</a:t>
            </a:r>
            <a:endParaRPr sz="2400" b="1" i="0" u="none" strike="noStrike" cap="none" dirty="0">
              <a:solidFill>
                <a:srgbClr val="999999"/>
              </a:solidFill>
              <a:latin typeface="Arial"/>
              <a:ea typeface="Arial"/>
              <a:cs typeface="Arial"/>
              <a:sym typeface="Arial"/>
            </a:endParaRPr>
          </a:p>
        </p:txBody>
      </p:sp>
      <p:sp>
        <p:nvSpPr>
          <p:cNvPr id="4" name="Google Shape;187;p19">
            <a:extLst>
              <a:ext uri="{FF2B5EF4-FFF2-40B4-BE49-F238E27FC236}">
                <a16:creationId xmlns:a16="http://schemas.microsoft.com/office/drawing/2014/main" id="{4211A846-75EA-4E05-824D-8EE4F7B87B3D}"/>
              </a:ext>
            </a:extLst>
          </p:cNvPr>
          <p:cNvSpPr txBox="1"/>
          <p:nvPr/>
        </p:nvSpPr>
        <p:spPr>
          <a:xfrm>
            <a:off x="331119" y="1123611"/>
            <a:ext cx="8588551" cy="3108503"/>
          </a:xfrm>
          <a:prstGeom prst="rect">
            <a:avLst/>
          </a:prstGeom>
          <a:noFill/>
          <a:ln>
            <a:noFill/>
          </a:ln>
        </p:spPr>
        <p:txBody>
          <a:bodyPr spcFirstLastPara="1" wrap="square" lIns="91425" tIns="45700" rIns="91425" bIns="45700" anchor="t" anchorCtr="0">
            <a:spAutoFit/>
          </a:bodyPr>
          <a:lstStyle/>
          <a:p>
            <a:pPr lvl="0" algn="just"/>
            <a:r>
              <a:rPr lang="es-PE" b="1" dirty="0">
                <a:solidFill>
                  <a:srgbClr val="999999"/>
                </a:solidFill>
              </a:rPr>
              <a:t>Python soporta múltiples formas de formatear una de las mas utilizadas se describe a continuación:</a:t>
            </a:r>
          </a:p>
          <a:p>
            <a:pPr lvl="0" algn="just"/>
            <a:endParaRPr lang="es-MX" b="1" dirty="0">
              <a:solidFill>
                <a:srgbClr val="999999"/>
              </a:solidFill>
            </a:endParaRPr>
          </a:p>
          <a:p>
            <a:pPr marL="285750" lvl="0" indent="-285750" algn="just">
              <a:buFont typeface="Arial" panose="020B0604020202020204" pitchFamily="34" charset="0"/>
              <a:buChar char="•"/>
            </a:pPr>
            <a:r>
              <a:rPr lang="es-MX" b="1" dirty="0">
                <a:solidFill>
                  <a:srgbClr val="999999"/>
                </a:solidFill>
              </a:rPr>
              <a:t>Formateo %</a:t>
            </a:r>
          </a:p>
          <a:p>
            <a:pPr lvl="0" algn="just"/>
            <a:r>
              <a:rPr lang="es-MX" b="1" dirty="0">
                <a:solidFill>
                  <a:srgbClr val="999999"/>
                </a:solidFill>
              </a:rPr>
              <a:t>El carácter modulo % es un operador integrado en Python. Ese es conocido como el operador de interpolación. Usted necesitará proveer el % seguido por el tipo que necesita ser formateado o convertido. El operador % entonces substituye la frase ‘%</a:t>
            </a:r>
            <a:r>
              <a:rPr lang="es-MX" b="1" dirty="0" err="1">
                <a:solidFill>
                  <a:srgbClr val="999999"/>
                </a:solidFill>
              </a:rPr>
              <a:t>tipodato</a:t>
            </a:r>
            <a:r>
              <a:rPr lang="es-MX" b="1" dirty="0">
                <a:solidFill>
                  <a:srgbClr val="999999"/>
                </a:solidFill>
              </a:rPr>
              <a:t>’ con cero o mas elementos del tipo de datos especificado:</a:t>
            </a:r>
          </a:p>
          <a:p>
            <a:pPr lvl="0" algn="just"/>
            <a:endParaRPr lang="es-MX" sz="1400" b="1" i="0" u="none" strike="noStrike" cap="none" dirty="0">
              <a:solidFill>
                <a:srgbClr val="999999"/>
              </a:solidFill>
              <a:latin typeface="Arial"/>
              <a:ea typeface="Arial"/>
              <a:cs typeface="Arial"/>
              <a:sym typeface="Arial"/>
            </a:endParaRPr>
          </a:p>
          <a:p>
            <a:pPr lvl="0" algn="just"/>
            <a:r>
              <a:rPr lang="es-MX" b="1" dirty="0">
                <a:solidFill>
                  <a:srgbClr val="999999"/>
                </a:solidFill>
              </a:rPr>
              <a:t>Ejem:</a:t>
            </a:r>
          </a:p>
          <a:p>
            <a:pPr lvl="0" algn="just"/>
            <a:r>
              <a:rPr lang="es-MX" b="1" dirty="0">
                <a:solidFill>
                  <a:srgbClr val="999999"/>
                </a:solidFill>
              </a:rPr>
              <a:t>&gt;&gt;&gt; </a:t>
            </a:r>
            <a:r>
              <a:rPr lang="es-MX" b="1" dirty="0" err="1">
                <a:solidFill>
                  <a:srgbClr val="999999"/>
                </a:solidFill>
              </a:rPr>
              <a:t>tipo_calculo</a:t>
            </a:r>
            <a:r>
              <a:rPr lang="es-MX" b="1" dirty="0">
                <a:solidFill>
                  <a:srgbClr val="999999"/>
                </a:solidFill>
              </a:rPr>
              <a:t> = "raíz cuadrada de dos"</a:t>
            </a:r>
          </a:p>
          <a:p>
            <a:pPr lvl="0" algn="just"/>
            <a:r>
              <a:rPr lang="es-MX" b="1" dirty="0">
                <a:solidFill>
                  <a:srgbClr val="999999"/>
                </a:solidFill>
              </a:rPr>
              <a:t>&gt;&gt;&gt; valor = 2**0.5</a:t>
            </a:r>
          </a:p>
          <a:p>
            <a:pPr lvl="0" algn="just"/>
            <a:r>
              <a:rPr lang="es-MX" b="1" dirty="0">
                <a:solidFill>
                  <a:srgbClr val="999999"/>
                </a:solidFill>
              </a:rPr>
              <a:t>&gt;&gt;&gt; </a:t>
            </a:r>
            <a:r>
              <a:rPr lang="es-MX" b="1" dirty="0" err="1">
                <a:solidFill>
                  <a:srgbClr val="999999"/>
                </a:solidFill>
              </a:rPr>
              <a:t>print</a:t>
            </a:r>
            <a:r>
              <a:rPr lang="es-MX" b="1" dirty="0">
                <a:solidFill>
                  <a:srgbClr val="999999"/>
                </a:solidFill>
              </a:rPr>
              <a:t> "el resultado de %s es %f" % (</a:t>
            </a:r>
            <a:r>
              <a:rPr lang="es-MX" b="1" dirty="0" err="1">
                <a:solidFill>
                  <a:srgbClr val="999999"/>
                </a:solidFill>
              </a:rPr>
              <a:t>tipo_calculo</a:t>
            </a:r>
            <a:r>
              <a:rPr lang="es-MX" b="1" dirty="0">
                <a:solidFill>
                  <a:srgbClr val="999999"/>
                </a:solidFill>
              </a:rPr>
              <a:t>, valor)</a:t>
            </a:r>
          </a:p>
          <a:p>
            <a:pPr lvl="0" algn="just"/>
            <a:r>
              <a:rPr lang="es-MX" b="1" dirty="0">
                <a:solidFill>
                  <a:srgbClr val="999999"/>
                </a:solidFill>
              </a:rPr>
              <a:t>el resultado de raíz cuadrada de dos es 1.414214</a:t>
            </a:r>
            <a:endParaRPr sz="1400" b="1" i="0" u="none" strike="noStrike" cap="none"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2909905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7;p19">
            <a:extLst>
              <a:ext uri="{FF2B5EF4-FFF2-40B4-BE49-F238E27FC236}">
                <a16:creationId xmlns:a16="http://schemas.microsoft.com/office/drawing/2014/main" id="{A1B28799-D9CF-4355-A0A1-258E2AE0A055}"/>
              </a:ext>
            </a:extLst>
          </p:cNvPr>
          <p:cNvSpPr txBox="1"/>
          <p:nvPr/>
        </p:nvSpPr>
        <p:spPr>
          <a:xfrm>
            <a:off x="277724" y="749841"/>
            <a:ext cx="8588551" cy="3539390"/>
          </a:xfrm>
          <a:prstGeom prst="rect">
            <a:avLst/>
          </a:prstGeom>
          <a:noFill/>
          <a:ln>
            <a:noFill/>
          </a:ln>
        </p:spPr>
        <p:txBody>
          <a:bodyPr spcFirstLastPara="1" wrap="square" lIns="91425" tIns="45700" rIns="91425" bIns="45700" anchor="t" anchorCtr="0">
            <a:spAutoFit/>
          </a:bodyPr>
          <a:lstStyle/>
          <a:p>
            <a:pPr lvl="0" algn="just"/>
            <a:r>
              <a:rPr lang="es-MX" b="1" dirty="0">
                <a:solidFill>
                  <a:srgbClr val="999999"/>
                </a:solidFill>
              </a:rPr>
              <a:t>También aquí se puede controlar el formato de salida. Por ejemplo, para obtener el valor con 8 dígitos después de la coma:</a:t>
            </a:r>
          </a:p>
          <a:p>
            <a:pPr lvl="0" algn="just"/>
            <a:endParaRPr lang="es-MX" sz="1400" b="1" i="0" u="none" strike="noStrike" cap="none" dirty="0">
              <a:solidFill>
                <a:srgbClr val="999999"/>
              </a:solidFill>
              <a:latin typeface="Arial"/>
              <a:ea typeface="Arial"/>
              <a:cs typeface="Arial"/>
              <a:sym typeface="Arial"/>
            </a:endParaRPr>
          </a:p>
          <a:p>
            <a:pPr lvl="0" algn="just"/>
            <a:r>
              <a:rPr lang="es-MX" b="1" dirty="0">
                <a:solidFill>
                  <a:srgbClr val="999999"/>
                </a:solidFill>
              </a:rPr>
              <a:t>&gt;&gt;&gt; </a:t>
            </a:r>
            <a:r>
              <a:rPr lang="es-MX" b="1" dirty="0" err="1">
                <a:solidFill>
                  <a:srgbClr val="999999"/>
                </a:solidFill>
              </a:rPr>
              <a:t>tipo_calculo</a:t>
            </a:r>
            <a:r>
              <a:rPr lang="es-MX" b="1" dirty="0">
                <a:solidFill>
                  <a:srgbClr val="999999"/>
                </a:solidFill>
              </a:rPr>
              <a:t> = "raíz cuadrada de dos"</a:t>
            </a:r>
          </a:p>
          <a:p>
            <a:pPr lvl="0" algn="just"/>
            <a:r>
              <a:rPr lang="es-MX" b="1" dirty="0">
                <a:solidFill>
                  <a:srgbClr val="999999"/>
                </a:solidFill>
              </a:rPr>
              <a:t>&gt;&gt;&gt; valor = 2**0.5</a:t>
            </a:r>
          </a:p>
          <a:p>
            <a:pPr lvl="0" algn="just"/>
            <a:r>
              <a:rPr lang="es-MX" b="1" dirty="0">
                <a:solidFill>
                  <a:srgbClr val="999999"/>
                </a:solidFill>
              </a:rPr>
              <a:t>&gt;&gt;&gt; </a:t>
            </a:r>
            <a:r>
              <a:rPr lang="es-MX" b="1" dirty="0" err="1">
                <a:solidFill>
                  <a:srgbClr val="999999"/>
                </a:solidFill>
              </a:rPr>
              <a:t>print</a:t>
            </a:r>
            <a:r>
              <a:rPr lang="es-MX" b="1" dirty="0">
                <a:solidFill>
                  <a:srgbClr val="999999"/>
                </a:solidFill>
              </a:rPr>
              <a:t> "el resultado de %s es %.8f" % (</a:t>
            </a:r>
            <a:r>
              <a:rPr lang="es-MX" b="1" dirty="0" err="1">
                <a:solidFill>
                  <a:srgbClr val="999999"/>
                </a:solidFill>
              </a:rPr>
              <a:t>tipo_calculo</a:t>
            </a:r>
            <a:r>
              <a:rPr lang="es-MX" b="1" dirty="0">
                <a:solidFill>
                  <a:srgbClr val="999999"/>
                </a:solidFill>
              </a:rPr>
              <a:t>, valor)</a:t>
            </a:r>
          </a:p>
          <a:p>
            <a:pPr lvl="0" algn="just"/>
            <a:r>
              <a:rPr lang="es-MX" b="1" dirty="0">
                <a:solidFill>
                  <a:srgbClr val="999999"/>
                </a:solidFill>
              </a:rPr>
              <a:t>el resultado de raíz cuadrada de dos es 1.41421356</a:t>
            </a:r>
          </a:p>
          <a:p>
            <a:pPr lvl="0" algn="just"/>
            <a:endParaRPr lang="es-MX" sz="1400" b="1" i="0" u="none" strike="noStrike" cap="none" dirty="0">
              <a:solidFill>
                <a:srgbClr val="999999"/>
              </a:solidFill>
              <a:latin typeface="Arial"/>
              <a:ea typeface="Arial"/>
              <a:cs typeface="Arial"/>
              <a:sym typeface="Arial"/>
            </a:endParaRPr>
          </a:p>
          <a:p>
            <a:pPr lvl="0" algn="just"/>
            <a:r>
              <a:rPr lang="es-MX" b="1" dirty="0">
                <a:solidFill>
                  <a:srgbClr val="999999"/>
                </a:solidFill>
              </a:rPr>
              <a:t>Con esta sintaxis hay que determinar el tipo del objeto:</a:t>
            </a:r>
          </a:p>
          <a:p>
            <a:pPr lvl="0" algn="just"/>
            <a:endParaRPr lang="es-MX" b="1" dirty="0">
              <a:solidFill>
                <a:srgbClr val="999999"/>
              </a:solidFill>
            </a:endParaRPr>
          </a:p>
          <a:p>
            <a:pPr lvl="0" algn="just"/>
            <a:r>
              <a:rPr lang="es-MX" b="1" dirty="0">
                <a:solidFill>
                  <a:srgbClr val="999999"/>
                </a:solidFill>
              </a:rPr>
              <a:t>%c = </a:t>
            </a:r>
            <a:r>
              <a:rPr lang="es-MX" b="1" dirty="0" err="1">
                <a:solidFill>
                  <a:srgbClr val="999999"/>
                </a:solidFill>
              </a:rPr>
              <a:t>str</a:t>
            </a:r>
            <a:r>
              <a:rPr lang="es-MX" b="1" dirty="0">
                <a:solidFill>
                  <a:srgbClr val="999999"/>
                </a:solidFill>
              </a:rPr>
              <a:t>, simple carácter.</a:t>
            </a:r>
          </a:p>
          <a:p>
            <a:pPr lvl="0" algn="just"/>
            <a:r>
              <a:rPr lang="es-MX" b="1" dirty="0">
                <a:solidFill>
                  <a:srgbClr val="999999"/>
                </a:solidFill>
              </a:rPr>
              <a:t>%s = </a:t>
            </a:r>
            <a:r>
              <a:rPr lang="es-MX" b="1" dirty="0" err="1">
                <a:solidFill>
                  <a:srgbClr val="999999"/>
                </a:solidFill>
              </a:rPr>
              <a:t>str</a:t>
            </a:r>
            <a:r>
              <a:rPr lang="es-MX" b="1" dirty="0">
                <a:solidFill>
                  <a:srgbClr val="999999"/>
                </a:solidFill>
              </a:rPr>
              <a:t>, cadena de carácter.</a:t>
            </a:r>
          </a:p>
          <a:p>
            <a:pPr lvl="0" algn="just"/>
            <a:r>
              <a:rPr lang="es-MX" b="1" dirty="0">
                <a:solidFill>
                  <a:srgbClr val="999999"/>
                </a:solidFill>
              </a:rPr>
              <a:t>%d = </a:t>
            </a:r>
            <a:r>
              <a:rPr lang="es-MX" b="1" dirty="0" err="1">
                <a:solidFill>
                  <a:srgbClr val="999999"/>
                </a:solidFill>
              </a:rPr>
              <a:t>int</a:t>
            </a:r>
            <a:r>
              <a:rPr lang="es-MX" b="1" dirty="0">
                <a:solidFill>
                  <a:srgbClr val="999999"/>
                </a:solidFill>
              </a:rPr>
              <a:t>, enteros.</a:t>
            </a:r>
          </a:p>
          <a:p>
            <a:pPr lvl="0" algn="just"/>
            <a:r>
              <a:rPr lang="es-MX" b="1" dirty="0">
                <a:solidFill>
                  <a:srgbClr val="999999"/>
                </a:solidFill>
              </a:rPr>
              <a:t>%f = </a:t>
            </a:r>
            <a:r>
              <a:rPr lang="es-MX" b="1" dirty="0" err="1">
                <a:solidFill>
                  <a:srgbClr val="999999"/>
                </a:solidFill>
              </a:rPr>
              <a:t>float</a:t>
            </a:r>
            <a:r>
              <a:rPr lang="es-MX" b="1" dirty="0">
                <a:solidFill>
                  <a:srgbClr val="999999"/>
                </a:solidFill>
              </a:rPr>
              <a:t>, coma flotante.</a:t>
            </a:r>
          </a:p>
          <a:p>
            <a:pPr lvl="0" algn="just"/>
            <a:r>
              <a:rPr lang="es-MX" b="1" dirty="0">
                <a:solidFill>
                  <a:srgbClr val="999999"/>
                </a:solidFill>
              </a:rPr>
              <a:t>%o = octal.</a:t>
            </a:r>
          </a:p>
          <a:p>
            <a:pPr lvl="0" algn="just"/>
            <a:r>
              <a:rPr lang="es-MX" b="1" dirty="0">
                <a:solidFill>
                  <a:srgbClr val="999999"/>
                </a:solidFill>
              </a:rPr>
              <a:t>%x = hexadecimal.</a:t>
            </a:r>
            <a:endParaRPr sz="1400" b="1" i="0" u="none" strike="noStrike" cap="none"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424622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txBox="1"/>
          <p:nvPr/>
        </p:nvSpPr>
        <p:spPr>
          <a:xfrm>
            <a:off x="4195175" y="2054000"/>
            <a:ext cx="4500600" cy="14787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AutoNum type="arabicPeriod"/>
            </a:pPr>
            <a:r>
              <a:rPr lang="es-MX" sz="3000" b="1">
                <a:solidFill>
                  <a:schemeClr val="dk1"/>
                </a:solidFill>
              </a:rPr>
              <a:t>Introducción a la programación</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7;p19">
            <a:extLst>
              <a:ext uri="{FF2B5EF4-FFF2-40B4-BE49-F238E27FC236}">
                <a16:creationId xmlns:a16="http://schemas.microsoft.com/office/drawing/2014/main" id="{0D740817-54E0-4FFF-B844-F3BE178A5987}"/>
              </a:ext>
            </a:extLst>
          </p:cNvPr>
          <p:cNvSpPr txBox="1"/>
          <p:nvPr/>
        </p:nvSpPr>
        <p:spPr>
          <a:xfrm>
            <a:off x="277724" y="749841"/>
            <a:ext cx="8588551" cy="1815841"/>
          </a:xfrm>
          <a:prstGeom prst="rect">
            <a:avLst/>
          </a:prstGeom>
          <a:noFill/>
          <a:ln>
            <a:noFill/>
          </a:ln>
        </p:spPr>
        <p:txBody>
          <a:bodyPr spcFirstLastPara="1" wrap="square" lIns="91425" tIns="45700" rIns="91425" bIns="45700" anchor="t" anchorCtr="0">
            <a:spAutoFit/>
          </a:bodyPr>
          <a:lstStyle/>
          <a:p>
            <a:pPr lvl="0" algn="just"/>
            <a:r>
              <a:rPr lang="es-MX" b="1" dirty="0">
                <a:solidFill>
                  <a:srgbClr val="999999"/>
                </a:solidFill>
              </a:rPr>
              <a:t>A continuación se muestra varios ejemplos con diferentes tipos de formato:</a:t>
            </a:r>
          </a:p>
          <a:p>
            <a:pPr lvl="0" algn="just"/>
            <a:endParaRPr lang="es-MX" sz="1400" b="1" i="0" u="none" strike="noStrike" cap="none" dirty="0">
              <a:solidFill>
                <a:srgbClr val="999999"/>
              </a:solidFill>
              <a:latin typeface="Arial"/>
              <a:ea typeface="Arial"/>
              <a:cs typeface="Arial"/>
              <a:sym typeface="Arial"/>
            </a:endParaRPr>
          </a:p>
          <a:p>
            <a:pPr lvl="0" algn="just"/>
            <a:r>
              <a:rPr lang="pt-BR" b="1" dirty="0">
                <a:solidFill>
                  <a:srgbClr val="999999"/>
                </a:solidFill>
              </a:rPr>
              <a:t>&gt;&gt;&gt; print "CMS: %s, ¿</a:t>
            </a:r>
            <a:r>
              <a:rPr lang="pt-BR" b="1" dirty="0" err="1">
                <a:solidFill>
                  <a:srgbClr val="999999"/>
                </a:solidFill>
              </a:rPr>
              <a:t>Activar</a:t>
            </a:r>
            <a:r>
              <a:rPr lang="pt-BR" b="1" dirty="0">
                <a:solidFill>
                  <a:srgbClr val="999999"/>
                </a:solidFill>
              </a:rPr>
              <a:t> S o N?: %c" % ("</a:t>
            </a:r>
            <a:r>
              <a:rPr lang="pt-BR" b="1" dirty="0" err="1">
                <a:solidFill>
                  <a:srgbClr val="999999"/>
                </a:solidFill>
              </a:rPr>
              <a:t>Plone</a:t>
            </a:r>
            <a:r>
              <a:rPr lang="pt-BR" b="1" dirty="0">
                <a:solidFill>
                  <a:srgbClr val="999999"/>
                </a:solidFill>
              </a:rPr>
              <a:t>", "S")</a:t>
            </a:r>
          </a:p>
          <a:p>
            <a:pPr lvl="0" algn="just"/>
            <a:r>
              <a:rPr lang="pt-BR" b="1" dirty="0">
                <a:solidFill>
                  <a:srgbClr val="999999"/>
                </a:solidFill>
              </a:rPr>
              <a:t>CMS: </a:t>
            </a:r>
            <a:r>
              <a:rPr lang="pt-BR" b="1" dirty="0" err="1">
                <a:solidFill>
                  <a:srgbClr val="999999"/>
                </a:solidFill>
              </a:rPr>
              <a:t>Plone</a:t>
            </a:r>
            <a:r>
              <a:rPr lang="pt-BR" b="1" dirty="0">
                <a:solidFill>
                  <a:srgbClr val="999999"/>
                </a:solidFill>
              </a:rPr>
              <a:t>, ¿</a:t>
            </a:r>
            <a:r>
              <a:rPr lang="pt-BR" b="1" dirty="0" err="1">
                <a:solidFill>
                  <a:srgbClr val="999999"/>
                </a:solidFill>
              </a:rPr>
              <a:t>Activar</a:t>
            </a:r>
            <a:r>
              <a:rPr lang="pt-BR" b="1" dirty="0">
                <a:solidFill>
                  <a:srgbClr val="999999"/>
                </a:solidFill>
              </a:rPr>
              <a:t> S o N?: S</a:t>
            </a:r>
          </a:p>
          <a:p>
            <a:pPr lvl="0" algn="just"/>
            <a:r>
              <a:rPr lang="pt-BR" b="1" dirty="0">
                <a:solidFill>
                  <a:srgbClr val="999999"/>
                </a:solidFill>
              </a:rPr>
              <a:t>&gt;&gt;&gt; print "N. </a:t>
            </a:r>
            <a:r>
              <a:rPr lang="pt-BR" b="1" dirty="0" err="1">
                <a:solidFill>
                  <a:srgbClr val="999999"/>
                </a:solidFill>
              </a:rPr>
              <a:t>factura</a:t>
            </a:r>
            <a:r>
              <a:rPr lang="pt-BR" b="1" dirty="0">
                <a:solidFill>
                  <a:srgbClr val="999999"/>
                </a:solidFill>
              </a:rPr>
              <a:t>: %d, Total a pagar: %f" % (345, 658.23)</a:t>
            </a:r>
          </a:p>
          <a:p>
            <a:pPr lvl="0" algn="just"/>
            <a:r>
              <a:rPr lang="pt-BR" b="1" dirty="0">
                <a:solidFill>
                  <a:srgbClr val="999999"/>
                </a:solidFill>
              </a:rPr>
              <a:t>N. </a:t>
            </a:r>
            <a:r>
              <a:rPr lang="pt-BR" b="1" dirty="0" err="1">
                <a:solidFill>
                  <a:srgbClr val="999999"/>
                </a:solidFill>
              </a:rPr>
              <a:t>factura</a:t>
            </a:r>
            <a:r>
              <a:rPr lang="pt-BR" b="1" dirty="0">
                <a:solidFill>
                  <a:srgbClr val="999999"/>
                </a:solidFill>
              </a:rPr>
              <a:t>: 345, Total a pagar: 658.230000</a:t>
            </a:r>
          </a:p>
          <a:p>
            <a:pPr lvl="0" algn="just"/>
            <a:r>
              <a:rPr lang="pt-BR" b="1" dirty="0">
                <a:solidFill>
                  <a:srgbClr val="999999"/>
                </a:solidFill>
              </a:rPr>
              <a:t>&gt;&gt;&gt; print "Tipo Octal: %o, Tipo Hexadecimal: %x" % (027, 0x17)</a:t>
            </a:r>
          </a:p>
          <a:p>
            <a:pPr lvl="0" algn="just"/>
            <a:r>
              <a:rPr lang="pt-BR" b="1" dirty="0">
                <a:solidFill>
                  <a:srgbClr val="999999"/>
                </a:solidFill>
              </a:rPr>
              <a:t>Tipo Octal: 27, Tipo Hexadecimal: 17</a:t>
            </a:r>
            <a:endParaRPr sz="1400" b="1" i="0" u="none" strike="noStrike" cap="none"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2740179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4"/>
          <p:cNvSpPr txBox="1"/>
          <p:nvPr/>
        </p:nvSpPr>
        <p:spPr>
          <a:xfrm>
            <a:off x="1158867" y="438898"/>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3.12Tema: Modo de Depuración</a:t>
            </a:r>
            <a:endParaRPr sz="2400" b="1" i="0" u="none" strike="noStrike" cap="none" dirty="0">
              <a:solidFill>
                <a:srgbClr val="999999"/>
              </a:solidFill>
              <a:latin typeface="Arial"/>
              <a:ea typeface="Arial"/>
              <a:cs typeface="Arial"/>
              <a:sym typeface="Arial"/>
            </a:endParaRPr>
          </a:p>
        </p:txBody>
      </p:sp>
      <p:sp>
        <p:nvSpPr>
          <p:cNvPr id="4" name="Google Shape;187;p19">
            <a:extLst>
              <a:ext uri="{FF2B5EF4-FFF2-40B4-BE49-F238E27FC236}">
                <a16:creationId xmlns:a16="http://schemas.microsoft.com/office/drawing/2014/main" id="{0E4B8B42-8161-4CFD-9EAA-9620B0BE8884}"/>
              </a:ext>
            </a:extLst>
          </p:cNvPr>
          <p:cNvSpPr txBox="1"/>
          <p:nvPr/>
        </p:nvSpPr>
        <p:spPr>
          <a:xfrm>
            <a:off x="351142" y="916703"/>
            <a:ext cx="4154113" cy="4201110"/>
          </a:xfrm>
          <a:prstGeom prst="rect">
            <a:avLst/>
          </a:prstGeom>
          <a:noFill/>
          <a:ln>
            <a:noFill/>
          </a:ln>
        </p:spPr>
        <p:txBody>
          <a:bodyPr spcFirstLastPara="1" wrap="square" lIns="91425" tIns="45700" rIns="91425" bIns="45700" anchor="t" anchorCtr="0">
            <a:spAutoFit/>
          </a:bodyPr>
          <a:lstStyle/>
          <a:p>
            <a:pPr lvl="0" algn="just"/>
            <a:r>
              <a:rPr lang="es-US" sz="1100" b="1" dirty="0">
                <a:solidFill>
                  <a:srgbClr val="999999"/>
                </a:solidFill>
              </a:rPr>
              <a:t>El modo de depuración nos permitirá seguir la secuencia de nuestro programa paso a paso como se comporta en el IDE Visual Studio </a:t>
            </a:r>
            <a:r>
              <a:rPr lang="es-US" sz="1100" b="1" dirty="0" err="1">
                <a:solidFill>
                  <a:srgbClr val="999999"/>
                </a:solidFill>
              </a:rPr>
              <a:t>Code</a:t>
            </a:r>
            <a:r>
              <a:rPr lang="es-US" sz="1100" b="1" dirty="0">
                <a:solidFill>
                  <a:srgbClr val="999999"/>
                </a:solidFill>
              </a:rPr>
              <a:t> (VSC) , para activar el modo de depuración siga los siguientes pasos:</a:t>
            </a:r>
          </a:p>
          <a:p>
            <a:pPr marL="342900" lvl="0" indent="-342900" algn="just">
              <a:buFont typeface="+mj-lt"/>
              <a:buAutoNum type="arabicPeriod"/>
            </a:pPr>
            <a:r>
              <a:rPr lang="es-MX" sz="1100" b="1" dirty="0">
                <a:solidFill>
                  <a:srgbClr val="999999"/>
                </a:solidFill>
              </a:rPr>
              <a:t>Abrir un código escrito en PYTHON en VSC y pulsar clic en la primera línea se marcara con un punto rojo</a:t>
            </a:r>
          </a:p>
          <a:p>
            <a:pPr marL="342900" lvl="0" indent="-342900" algn="just">
              <a:buFont typeface="+mj-lt"/>
              <a:buAutoNum type="arabicPeriod"/>
            </a:pPr>
            <a:r>
              <a:rPr lang="es-MX" sz="1100" b="1" dirty="0">
                <a:solidFill>
                  <a:srgbClr val="999999"/>
                </a:solidFill>
              </a:rPr>
              <a:t>Pulsar clic en el botón </a:t>
            </a:r>
            <a:r>
              <a:rPr lang="es-MX" sz="1100" b="1" dirty="0" err="1">
                <a:solidFill>
                  <a:srgbClr val="999999"/>
                </a:solidFill>
              </a:rPr>
              <a:t>debug</a:t>
            </a:r>
            <a:endParaRPr lang="es-MX" sz="1100" b="1" dirty="0">
              <a:solidFill>
                <a:srgbClr val="999999"/>
              </a:solidFill>
            </a:endParaRPr>
          </a:p>
          <a:p>
            <a:pPr marL="342900" lvl="0" indent="-342900" algn="just">
              <a:buFont typeface="+mj-lt"/>
              <a:buAutoNum type="arabicPeriod"/>
            </a:pPr>
            <a:r>
              <a:rPr lang="es-MX" sz="1100" b="1" dirty="0">
                <a:solidFill>
                  <a:srgbClr val="999999"/>
                </a:solidFill>
              </a:rPr>
              <a:t>Presionar </a:t>
            </a:r>
            <a:r>
              <a:rPr lang="es-MX" sz="1100" b="1" dirty="0" err="1">
                <a:solidFill>
                  <a:srgbClr val="999999"/>
                </a:solidFill>
              </a:rPr>
              <a:t>clik</a:t>
            </a:r>
            <a:r>
              <a:rPr lang="es-MX" sz="1100" b="1" dirty="0">
                <a:solidFill>
                  <a:srgbClr val="999999"/>
                </a:solidFill>
              </a:rPr>
              <a:t> en la rueda</a:t>
            </a:r>
          </a:p>
          <a:p>
            <a:pPr marL="342900" lvl="0" indent="-342900" algn="just">
              <a:buFont typeface="+mj-lt"/>
              <a:buAutoNum type="arabicPeriod"/>
            </a:pPr>
            <a:r>
              <a:rPr lang="es-MX" sz="1100" b="1" dirty="0">
                <a:solidFill>
                  <a:srgbClr val="999999"/>
                </a:solidFill>
              </a:rPr>
              <a:t>Seleccionar la opción Python experimental</a:t>
            </a:r>
          </a:p>
          <a:p>
            <a:pPr marL="342900" lvl="0" indent="-342900" algn="just">
              <a:buFont typeface="+mj-lt"/>
              <a:buAutoNum type="arabicPeriod"/>
            </a:pPr>
            <a:r>
              <a:rPr lang="es-MX" sz="1100" b="1" dirty="0">
                <a:solidFill>
                  <a:srgbClr val="999999"/>
                </a:solidFill>
              </a:rPr>
              <a:t>Luego en el archivo </a:t>
            </a:r>
            <a:r>
              <a:rPr lang="es-MX" sz="1100" b="1" dirty="0" err="1">
                <a:solidFill>
                  <a:srgbClr val="999999"/>
                </a:solidFill>
              </a:rPr>
              <a:t>launch.json</a:t>
            </a:r>
            <a:r>
              <a:rPr lang="es-MX" sz="1100" b="1" dirty="0">
                <a:solidFill>
                  <a:srgbClr val="999999"/>
                </a:solidFill>
              </a:rPr>
              <a:t> agregar el siguiente atributo: </a:t>
            </a:r>
            <a:r>
              <a:rPr lang="es-MX" sz="1100" b="1" dirty="0" err="1">
                <a:solidFill>
                  <a:srgbClr val="999999"/>
                </a:solidFill>
              </a:rPr>
              <a:t>stopOnEntry:TRUE</a:t>
            </a:r>
            <a:endParaRPr lang="es-MX" sz="1100" b="1" dirty="0">
              <a:solidFill>
                <a:srgbClr val="999999"/>
              </a:solidFill>
            </a:endParaRPr>
          </a:p>
          <a:p>
            <a:pPr marL="342900" lvl="0" indent="-342900" algn="just">
              <a:buFont typeface="+mj-lt"/>
              <a:buAutoNum type="arabicPeriod"/>
            </a:pPr>
            <a:r>
              <a:rPr lang="es-MX" sz="1100" b="1" dirty="0">
                <a:solidFill>
                  <a:srgbClr val="999999"/>
                </a:solidFill>
              </a:rPr>
              <a:t>Regresar al código donde se coloco el punto de interrupción</a:t>
            </a:r>
          </a:p>
          <a:p>
            <a:pPr marL="342900" lvl="0" indent="-342900" algn="just">
              <a:buFont typeface="+mj-lt"/>
              <a:buAutoNum type="arabicPeriod"/>
            </a:pPr>
            <a:r>
              <a:rPr lang="es-MX" sz="1100" b="1" dirty="0">
                <a:solidFill>
                  <a:srgbClr val="999999"/>
                </a:solidFill>
              </a:rPr>
              <a:t>Pulsar </a:t>
            </a:r>
            <a:r>
              <a:rPr lang="es-MX" sz="1100" b="1" dirty="0" err="1">
                <a:solidFill>
                  <a:srgbClr val="999999"/>
                </a:solidFill>
              </a:rPr>
              <a:t>clik</a:t>
            </a:r>
            <a:r>
              <a:rPr lang="es-MX" sz="1100" b="1" dirty="0">
                <a:solidFill>
                  <a:srgbClr val="999999"/>
                </a:solidFill>
              </a:rPr>
              <a:t> en el botón </a:t>
            </a:r>
            <a:r>
              <a:rPr lang="es-MX" sz="1100" b="1" dirty="0" err="1">
                <a:solidFill>
                  <a:srgbClr val="999999"/>
                </a:solidFill>
              </a:rPr>
              <a:t>debug</a:t>
            </a:r>
            <a:endParaRPr lang="es-MX" sz="1100" b="1" dirty="0">
              <a:solidFill>
                <a:srgbClr val="999999"/>
              </a:solidFill>
            </a:endParaRPr>
          </a:p>
          <a:p>
            <a:pPr marL="342900" lvl="0" indent="-342900" algn="just">
              <a:buFont typeface="+mj-lt"/>
              <a:buAutoNum type="arabicPeriod"/>
            </a:pPr>
            <a:r>
              <a:rPr lang="es-MX" sz="1100" b="1" dirty="0">
                <a:solidFill>
                  <a:srgbClr val="999999"/>
                </a:solidFill>
              </a:rPr>
              <a:t>Luego para seguir paso a paso pulsar step </a:t>
            </a:r>
            <a:r>
              <a:rPr lang="es-MX" sz="1100" b="1" dirty="0" err="1">
                <a:solidFill>
                  <a:srgbClr val="999999"/>
                </a:solidFill>
              </a:rPr>
              <a:t>info</a:t>
            </a:r>
            <a:r>
              <a:rPr lang="es-MX" sz="1100" b="1" dirty="0">
                <a:solidFill>
                  <a:srgbClr val="999999"/>
                </a:solidFill>
              </a:rPr>
              <a:t> (f11)</a:t>
            </a:r>
          </a:p>
          <a:p>
            <a:pPr marL="342900" lvl="0" indent="-342900" algn="just">
              <a:buFont typeface="+mj-lt"/>
              <a:buAutoNum type="arabicPeriod"/>
            </a:pPr>
            <a:r>
              <a:rPr lang="es-MX" sz="1100" b="1" dirty="0">
                <a:solidFill>
                  <a:srgbClr val="999999"/>
                </a:solidFill>
              </a:rPr>
              <a:t>Y en la vista variables vera el resultado de las variables</a:t>
            </a:r>
          </a:p>
          <a:p>
            <a:pPr marL="342900" lvl="0" indent="-342900" algn="just">
              <a:buFont typeface="+mj-lt"/>
              <a:buAutoNum type="arabicPeriod"/>
            </a:pPr>
            <a:r>
              <a:rPr lang="es-MX" sz="1100" b="1" dirty="0">
                <a:solidFill>
                  <a:srgbClr val="999999"/>
                </a:solidFill>
              </a:rPr>
              <a:t>Vera que en la parte inferior de su pantalla esta en modo Python experimental</a:t>
            </a:r>
          </a:p>
          <a:p>
            <a:pPr marL="342900" lvl="0" indent="-342900" algn="just">
              <a:buFont typeface="+mj-lt"/>
              <a:buAutoNum type="arabicPeriod"/>
            </a:pPr>
            <a:r>
              <a:rPr lang="es-MX" sz="1100" b="1" dirty="0">
                <a:solidFill>
                  <a:srgbClr val="999999"/>
                </a:solidFill>
              </a:rPr>
              <a:t>Para salir del modo de depuración pulse stop</a:t>
            </a:r>
          </a:p>
          <a:p>
            <a:pPr marL="342900" lvl="0" indent="-342900" algn="just">
              <a:buFont typeface="+mj-lt"/>
              <a:buAutoNum type="arabicPeriod"/>
            </a:pPr>
            <a:r>
              <a:rPr lang="es-MX" sz="1100" b="1" dirty="0">
                <a:solidFill>
                  <a:srgbClr val="999999"/>
                </a:solidFill>
              </a:rPr>
              <a:t>Y vuelva a la hoja de nuevo archivo</a:t>
            </a:r>
          </a:p>
          <a:p>
            <a:pPr marL="342900" lvl="0" indent="-342900" algn="just">
              <a:buFont typeface="+mj-lt"/>
              <a:buAutoNum type="arabicPeriod"/>
            </a:pPr>
            <a:endParaRPr lang="es-MX" sz="1100" b="1" dirty="0">
              <a:solidFill>
                <a:srgbClr val="999999"/>
              </a:solidFill>
            </a:endParaRPr>
          </a:p>
          <a:p>
            <a:pPr marL="342900" lvl="0" indent="-342900" algn="just">
              <a:buFont typeface="+mj-lt"/>
              <a:buAutoNum type="arabicPeriod"/>
            </a:pPr>
            <a:endParaRPr lang="es-MX" sz="1100" b="1" dirty="0">
              <a:solidFill>
                <a:srgbClr val="999999"/>
              </a:solidFill>
            </a:endParaRPr>
          </a:p>
          <a:p>
            <a:pPr marL="342900" lvl="0" indent="-342900" algn="just">
              <a:buFont typeface="+mj-lt"/>
              <a:buAutoNum type="arabicPeriod"/>
            </a:pPr>
            <a:endParaRPr sz="1400" b="1" i="0" u="none" strike="noStrike" cap="none" dirty="0">
              <a:solidFill>
                <a:srgbClr val="999999"/>
              </a:solidFill>
              <a:latin typeface="Arial"/>
              <a:ea typeface="Arial"/>
              <a:cs typeface="Arial"/>
              <a:sym typeface="Arial"/>
            </a:endParaRPr>
          </a:p>
        </p:txBody>
      </p:sp>
      <p:pic>
        <p:nvPicPr>
          <p:cNvPr id="5" name="Imagen 4">
            <a:extLst>
              <a:ext uri="{FF2B5EF4-FFF2-40B4-BE49-F238E27FC236}">
                <a16:creationId xmlns:a16="http://schemas.microsoft.com/office/drawing/2014/main" id="{D345F408-A3D6-4CAD-8725-C8233BF18E9A}"/>
              </a:ext>
            </a:extLst>
          </p:cNvPr>
          <p:cNvPicPr>
            <a:picLocks noChangeAspect="1"/>
          </p:cNvPicPr>
          <p:nvPr/>
        </p:nvPicPr>
        <p:blipFill rotWithShape="1">
          <a:blip r:embed="rId3"/>
          <a:srcRect r="24587" b="53394"/>
          <a:stretch/>
        </p:blipFill>
        <p:spPr>
          <a:xfrm>
            <a:off x="4791399" y="1234556"/>
            <a:ext cx="4118995" cy="26743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6"/>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27"/>
          <p:cNvSpPr txBox="1"/>
          <p:nvPr/>
        </p:nvSpPr>
        <p:spPr>
          <a:xfrm>
            <a:off x="1158867" y="438898"/>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3.13Tema: Sentencia Selectiva IF</a:t>
            </a:r>
            <a:endParaRPr sz="2400" b="1" i="0" u="none" strike="noStrike" cap="none" dirty="0">
              <a:solidFill>
                <a:srgbClr val="999999"/>
              </a:solidFill>
              <a:latin typeface="Arial"/>
              <a:ea typeface="Arial"/>
              <a:cs typeface="Arial"/>
              <a:sym typeface="Arial"/>
            </a:endParaRPr>
          </a:p>
        </p:txBody>
      </p:sp>
      <p:sp>
        <p:nvSpPr>
          <p:cNvPr id="5" name="Google Shape;187;p19">
            <a:extLst>
              <a:ext uri="{FF2B5EF4-FFF2-40B4-BE49-F238E27FC236}">
                <a16:creationId xmlns:a16="http://schemas.microsoft.com/office/drawing/2014/main" id="{BD91A252-017F-481E-8D70-D700EE3B48B7}"/>
              </a:ext>
            </a:extLst>
          </p:cNvPr>
          <p:cNvSpPr txBox="1"/>
          <p:nvPr/>
        </p:nvSpPr>
        <p:spPr>
          <a:xfrm>
            <a:off x="385203" y="950075"/>
            <a:ext cx="8588551" cy="738623"/>
          </a:xfrm>
          <a:prstGeom prst="rect">
            <a:avLst/>
          </a:prstGeom>
          <a:noFill/>
          <a:ln>
            <a:noFill/>
          </a:ln>
        </p:spPr>
        <p:txBody>
          <a:bodyPr spcFirstLastPara="1" wrap="square" lIns="91425" tIns="45700" rIns="91425" bIns="45700" anchor="t" anchorCtr="0">
            <a:spAutoFit/>
          </a:bodyPr>
          <a:lstStyle/>
          <a:p>
            <a:pPr lvl="0" algn="just"/>
            <a:r>
              <a:rPr lang="es-US" b="1" dirty="0">
                <a:solidFill>
                  <a:srgbClr val="999999"/>
                </a:solidFill>
              </a:rPr>
              <a:t>En algunos casos al desarrollar nuestros programas , necesitamos evaluar ciertas condiciones antes que se ejecute un grupo de acciones , para esto tenemos la </a:t>
            </a:r>
            <a:r>
              <a:rPr lang="es-US" b="1" dirty="0" err="1">
                <a:solidFill>
                  <a:srgbClr val="999999"/>
                </a:solidFill>
              </a:rPr>
              <a:t>instruccion</a:t>
            </a:r>
            <a:r>
              <a:rPr lang="es-US" b="1" dirty="0">
                <a:solidFill>
                  <a:srgbClr val="999999"/>
                </a:solidFill>
              </a:rPr>
              <a:t> IF..ELSE  , que nos permita elegir dos caminos cuando se cumple una condición (True) o cuando no (False)</a:t>
            </a:r>
            <a:endParaRPr sz="1400" b="1" i="0" u="none" strike="noStrike" cap="none" dirty="0">
              <a:solidFill>
                <a:srgbClr val="999999"/>
              </a:solidFill>
              <a:latin typeface="Arial"/>
              <a:ea typeface="Arial"/>
              <a:cs typeface="Arial"/>
              <a:sym typeface="Arial"/>
            </a:endParaRPr>
          </a:p>
        </p:txBody>
      </p:sp>
      <p:pic>
        <p:nvPicPr>
          <p:cNvPr id="2" name="Imagen 1">
            <a:extLst>
              <a:ext uri="{FF2B5EF4-FFF2-40B4-BE49-F238E27FC236}">
                <a16:creationId xmlns:a16="http://schemas.microsoft.com/office/drawing/2014/main" id="{D029C4B1-B5B8-4FEE-9238-C4FEE0B3C103}"/>
              </a:ext>
            </a:extLst>
          </p:cNvPr>
          <p:cNvPicPr>
            <a:picLocks noChangeAspect="1"/>
          </p:cNvPicPr>
          <p:nvPr/>
        </p:nvPicPr>
        <p:blipFill rotWithShape="1">
          <a:blip r:embed="rId3"/>
          <a:srcRect r="58175" b="54842"/>
          <a:stretch/>
        </p:blipFill>
        <p:spPr>
          <a:xfrm>
            <a:off x="2216605" y="1713050"/>
            <a:ext cx="4925746" cy="299155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8"/>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29"/>
          <p:cNvSpPr txBox="1"/>
          <p:nvPr/>
        </p:nvSpPr>
        <p:spPr>
          <a:xfrm>
            <a:off x="1150478" y="589900"/>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3.14 Tema:  Bucles</a:t>
            </a:r>
            <a:endParaRPr sz="2400" b="1" i="0" u="none" strike="noStrike" cap="none" dirty="0">
              <a:solidFill>
                <a:srgbClr val="999999"/>
              </a:solidFill>
              <a:latin typeface="Arial"/>
              <a:ea typeface="Arial"/>
              <a:cs typeface="Arial"/>
              <a:sym typeface="Arial"/>
            </a:endParaRPr>
          </a:p>
        </p:txBody>
      </p:sp>
      <p:sp>
        <p:nvSpPr>
          <p:cNvPr id="5" name="Google Shape;187;p19">
            <a:extLst>
              <a:ext uri="{FF2B5EF4-FFF2-40B4-BE49-F238E27FC236}">
                <a16:creationId xmlns:a16="http://schemas.microsoft.com/office/drawing/2014/main" id="{C38E71CA-9663-4037-B889-D1BD77EBACA7}"/>
              </a:ext>
            </a:extLst>
          </p:cNvPr>
          <p:cNvSpPr txBox="1"/>
          <p:nvPr/>
        </p:nvSpPr>
        <p:spPr>
          <a:xfrm>
            <a:off x="277724" y="1183681"/>
            <a:ext cx="8588551" cy="523180"/>
          </a:xfrm>
          <a:prstGeom prst="rect">
            <a:avLst/>
          </a:prstGeom>
          <a:noFill/>
          <a:ln>
            <a:noFill/>
          </a:ln>
        </p:spPr>
        <p:txBody>
          <a:bodyPr spcFirstLastPara="1" wrap="square" lIns="91425" tIns="45700" rIns="91425" bIns="45700" anchor="t" anchorCtr="0">
            <a:spAutoFit/>
          </a:bodyPr>
          <a:lstStyle/>
          <a:p>
            <a:pPr lvl="0" algn="just"/>
            <a:r>
              <a:rPr lang="es-US" b="1" dirty="0">
                <a:solidFill>
                  <a:srgbClr val="999999"/>
                </a:solidFill>
              </a:rPr>
              <a:t>Los Bucles son procesos que se repetirán un determinado numero de veces de acuerdo a una condición a evaluar (</a:t>
            </a:r>
            <a:r>
              <a:rPr lang="es-US" b="1" dirty="0" err="1">
                <a:solidFill>
                  <a:srgbClr val="999999"/>
                </a:solidFill>
              </a:rPr>
              <a:t>while</a:t>
            </a:r>
            <a:r>
              <a:rPr lang="es-US" b="1" dirty="0">
                <a:solidFill>
                  <a:srgbClr val="999999"/>
                </a:solidFill>
              </a:rPr>
              <a:t>) o una cantidad determinada(</a:t>
            </a:r>
            <a:r>
              <a:rPr lang="es-US" b="1" dirty="0" err="1">
                <a:solidFill>
                  <a:srgbClr val="999999"/>
                </a:solidFill>
              </a:rPr>
              <a:t>for</a:t>
            </a:r>
            <a:r>
              <a:rPr lang="es-US" b="1" dirty="0">
                <a:solidFill>
                  <a:srgbClr val="999999"/>
                </a:solidFill>
              </a:rPr>
              <a:t>) </a:t>
            </a:r>
            <a:endParaRPr sz="1400" b="1" i="0" u="none" strike="noStrike" cap="none" dirty="0">
              <a:solidFill>
                <a:srgbClr val="999999"/>
              </a:solidFill>
              <a:latin typeface="Arial"/>
              <a:ea typeface="Arial"/>
              <a:cs typeface="Arial"/>
              <a:sym typeface="Arial"/>
            </a:endParaRPr>
          </a:p>
        </p:txBody>
      </p:sp>
      <p:pic>
        <p:nvPicPr>
          <p:cNvPr id="2" name="Imagen 1">
            <a:extLst>
              <a:ext uri="{FF2B5EF4-FFF2-40B4-BE49-F238E27FC236}">
                <a16:creationId xmlns:a16="http://schemas.microsoft.com/office/drawing/2014/main" id="{8DDACC9B-1608-4534-A00C-8C9E97ECF69B}"/>
              </a:ext>
            </a:extLst>
          </p:cNvPr>
          <p:cNvPicPr>
            <a:picLocks noChangeAspect="1"/>
          </p:cNvPicPr>
          <p:nvPr/>
        </p:nvPicPr>
        <p:blipFill rotWithShape="1">
          <a:blip r:embed="rId3"/>
          <a:srcRect l="3649" t="50000" r="68760" b="30835"/>
          <a:stretch/>
        </p:blipFill>
        <p:spPr>
          <a:xfrm>
            <a:off x="340398" y="1803704"/>
            <a:ext cx="3658232" cy="1429299"/>
          </a:xfrm>
          <a:prstGeom prst="rect">
            <a:avLst/>
          </a:prstGeom>
        </p:spPr>
      </p:pic>
      <p:pic>
        <p:nvPicPr>
          <p:cNvPr id="3" name="Imagen 2">
            <a:extLst>
              <a:ext uri="{FF2B5EF4-FFF2-40B4-BE49-F238E27FC236}">
                <a16:creationId xmlns:a16="http://schemas.microsoft.com/office/drawing/2014/main" id="{8DA5CCF4-EBFF-4D33-BDC5-50CA7A191A13}"/>
              </a:ext>
            </a:extLst>
          </p:cNvPr>
          <p:cNvPicPr>
            <a:picLocks noChangeAspect="1"/>
          </p:cNvPicPr>
          <p:nvPr/>
        </p:nvPicPr>
        <p:blipFill rotWithShape="1">
          <a:blip r:embed="rId4"/>
          <a:srcRect l="3037" t="7396" r="60584" b="79908"/>
          <a:stretch/>
        </p:blipFill>
        <p:spPr>
          <a:xfrm>
            <a:off x="4216331" y="1857137"/>
            <a:ext cx="4649944" cy="91279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p:nvPr/>
        </p:nvSpPr>
        <p:spPr>
          <a:xfrm>
            <a:off x="569679" y="611663"/>
            <a:ext cx="7599930" cy="379366"/>
          </a:xfrm>
          <a:prstGeom prst="rect">
            <a:avLst/>
          </a:prstGeom>
          <a:noFill/>
          <a:ln>
            <a:noFill/>
          </a:ln>
        </p:spPr>
        <p:txBody>
          <a:bodyPr spcFirstLastPara="1" wrap="square" lIns="91425" tIns="91425" rIns="91425" bIns="91425" anchor="ctr" anchorCtr="0">
            <a:noAutofit/>
          </a:bodyPr>
          <a:lstStyle/>
          <a:p>
            <a:pPr marL="139700" marR="0" lvl="0" algn="l" rtl="0">
              <a:lnSpc>
                <a:spcPct val="100000"/>
              </a:lnSpc>
              <a:spcBef>
                <a:spcPts val="0"/>
              </a:spcBef>
              <a:spcAft>
                <a:spcPts val="0"/>
              </a:spcAft>
              <a:buClr>
                <a:srgbClr val="999999"/>
              </a:buClr>
              <a:buSzPts val="1400"/>
            </a:pPr>
            <a:r>
              <a:rPr lang="es-MX" sz="2400" b="1" i="0" u="none" strike="noStrike" cap="none" dirty="0">
                <a:solidFill>
                  <a:srgbClr val="999999"/>
                </a:solidFill>
                <a:latin typeface="Arial"/>
                <a:ea typeface="Arial"/>
                <a:cs typeface="Arial"/>
                <a:sym typeface="Arial"/>
              </a:rPr>
              <a:t>3.15 Tema: Manejo de Colecciones</a:t>
            </a:r>
            <a:endParaRPr sz="2400" b="1" i="0" u="none" strike="noStrike" cap="none" dirty="0">
              <a:solidFill>
                <a:srgbClr val="999999"/>
              </a:solidFill>
              <a:latin typeface="Arial"/>
              <a:ea typeface="Arial"/>
              <a:cs typeface="Arial"/>
              <a:sym typeface="Arial"/>
            </a:endParaRPr>
          </a:p>
        </p:txBody>
      </p:sp>
      <p:sp>
        <p:nvSpPr>
          <p:cNvPr id="4" name="Google Shape;187;p19">
            <a:extLst>
              <a:ext uri="{FF2B5EF4-FFF2-40B4-BE49-F238E27FC236}">
                <a16:creationId xmlns:a16="http://schemas.microsoft.com/office/drawing/2014/main" id="{D85ABEB1-93DA-40B9-9E94-E7BA359B485D}"/>
              </a:ext>
            </a:extLst>
          </p:cNvPr>
          <p:cNvSpPr txBox="1"/>
          <p:nvPr/>
        </p:nvSpPr>
        <p:spPr>
          <a:xfrm>
            <a:off x="277724" y="1183681"/>
            <a:ext cx="8588551" cy="2339061"/>
          </a:xfrm>
          <a:prstGeom prst="rect">
            <a:avLst/>
          </a:prstGeom>
          <a:noFill/>
          <a:ln>
            <a:noFill/>
          </a:ln>
        </p:spPr>
        <p:txBody>
          <a:bodyPr spcFirstLastPara="1" wrap="square" lIns="91425" tIns="45700" rIns="91425" bIns="45700" anchor="t" anchorCtr="0">
            <a:spAutoFit/>
          </a:bodyPr>
          <a:lstStyle/>
          <a:p>
            <a:pPr lvl="0" algn="just"/>
            <a:r>
              <a:rPr lang="es-US" b="1" dirty="0">
                <a:solidFill>
                  <a:srgbClr val="999999"/>
                </a:solidFill>
              </a:rPr>
              <a:t>En Python existen 3 formas de almacenar una diferentes tipos de datos a la vez como si estuviéramos trabajando con arreglos o vectores para esto existen:</a:t>
            </a:r>
          </a:p>
          <a:p>
            <a:pPr marL="482600" lvl="3" indent="-342900">
              <a:buClr>
                <a:srgbClr val="999999"/>
              </a:buClr>
              <a:buSzPts val="1400"/>
              <a:buFont typeface="Arial"/>
              <a:buChar char="●"/>
            </a:pPr>
            <a:r>
              <a:rPr lang="es-MX" sz="1800" b="1" dirty="0">
                <a:solidFill>
                  <a:srgbClr val="999999"/>
                </a:solidFill>
              </a:rPr>
              <a:t>Listas</a:t>
            </a:r>
            <a:endParaRPr lang="es-MX" sz="1100" dirty="0"/>
          </a:p>
          <a:p>
            <a:pPr marL="482600" lvl="3" indent="-342900">
              <a:buClr>
                <a:srgbClr val="999999"/>
              </a:buClr>
              <a:buSzPts val="1400"/>
              <a:buFont typeface="Arial"/>
              <a:buChar char="●"/>
            </a:pPr>
            <a:r>
              <a:rPr lang="es-MX" sz="1800" b="1" dirty="0">
                <a:solidFill>
                  <a:srgbClr val="999999"/>
                </a:solidFill>
              </a:rPr>
              <a:t>Diccionarios</a:t>
            </a:r>
          </a:p>
          <a:p>
            <a:pPr marL="482600" lvl="3" indent="-342900">
              <a:buClr>
                <a:srgbClr val="999999"/>
              </a:buClr>
              <a:buSzPts val="1400"/>
              <a:buFont typeface="Arial"/>
              <a:buChar char="●"/>
            </a:pPr>
            <a:r>
              <a:rPr lang="es-MX" sz="1800" b="1" dirty="0">
                <a:solidFill>
                  <a:srgbClr val="999999"/>
                </a:solidFill>
              </a:rPr>
              <a:t>Tuplas</a:t>
            </a:r>
          </a:p>
          <a:p>
            <a:pPr marL="139700" lvl="3">
              <a:buClr>
                <a:srgbClr val="999999"/>
              </a:buClr>
              <a:buSzPts val="1400"/>
            </a:pPr>
            <a:endParaRPr lang="es-MX" sz="1800" b="1" dirty="0">
              <a:solidFill>
                <a:srgbClr val="999999"/>
              </a:solidFill>
            </a:endParaRPr>
          </a:p>
          <a:p>
            <a:pPr marL="139700" lvl="3">
              <a:buClr>
                <a:srgbClr val="999999"/>
              </a:buClr>
              <a:buSzPts val="1400"/>
            </a:pPr>
            <a:r>
              <a:rPr lang="es-MX" sz="1600" b="1" dirty="0">
                <a:solidFill>
                  <a:srgbClr val="999999"/>
                </a:solidFill>
              </a:rPr>
              <a:t>Que contiene una serie de métodos que revisaremos a continuación</a:t>
            </a:r>
          </a:p>
          <a:p>
            <a:pPr lvl="0" algn="just"/>
            <a:endParaRPr lang="es-US" b="1" dirty="0">
              <a:solidFill>
                <a:srgbClr val="999999"/>
              </a:solidFill>
            </a:endParaRPr>
          </a:p>
          <a:p>
            <a:pPr lvl="0" algn="just"/>
            <a:endParaRPr sz="1400" b="1" i="0" u="none" strike="noStrike" cap="none" dirty="0">
              <a:solidFill>
                <a:srgbClr val="99999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p:nvPr/>
        </p:nvSpPr>
        <p:spPr>
          <a:xfrm>
            <a:off x="653143" y="1278294"/>
            <a:ext cx="8164286" cy="3467242"/>
          </a:xfrm>
          <a:prstGeom prst="rect">
            <a:avLst/>
          </a:prstGeom>
          <a:noFill/>
          <a:ln>
            <a:noFill/>
          </a:ln>
        </p:spPr>
        <p:txBody>
          <a:bodyPr spcFirstLastPara="1" wrap="square" lIns="91425" tIns="45700" rIns="91425" bIns="45700" anchor="t" anchorCtr="0">
            <a:normAutofit/>
          </a:bodyPr>
          <a:lstStyle/>
          <a:p>
            <a:pPr marR="0" lvl="0" algn="just" rtl="0">
              <a:lnSpc>
                <a:spcPct val="100000"/>
              </a:lnSpc>
              <a:spcBef>
                <a:spcPts val="0"/>
              </a:spcBef>
              <a:spcAft>
                <a:spcPts val="0"/>
              </a:spcAft>
              <a:buClr>
                <a:srgbClr val="000000"/>
              </a:buClr>
              <a:buSzPts val="1400"/>
            </a:pPr>
            <a:r>
              <a:rPr lang="es-MX" sz="1400" b="1" i="0" u="none" strike="noStrike" cap="none" dirty="0">
                <a:solidFill>
                  <a:srgbClr val="999999"/>
                </a:solidFill>
                <a:latin typeface="Arial"/>
                <a:ea typeface="Arial"/>
                <a:cs typeface="Arial"/>
                <a:sym typeface="Arial"/>
              </a:rPr>
              <a:t>La lista es un tipo de colección o secuencias ordenadas pueden contener cualquier tipo de dato: números, cadenas, booleanos, … y también listas . </a:t>
            </a:r>
          </a:p>
          <a:p>
            <a:pPr algn="just">
              <a:buSzPts val="1400"/>
            </a:pPr>
            <a:r>
              <a:rPr lang="es-MX" b="1" dirty="0">
                <a:solidFill>
                  <a:srgbClr val="999999"/>
                </a:solidFill>
              </a:rPr>
              <a:t>para definir una, usted debe escribir es entre corchetes, separando sus elementos con    comas cada uno.</a:t>
            </a:r>
          </a:p>
          <a:p>
            <a:pPr algn="just">
              <a:buSzPts val="1400"/>
            </a:pPr>
            <a:endParaRPr lang="es-MX" b="1" dirty="0">
              <a:solidFill>
                <a:srgbClr val="999999"/>
              </a:solidFill>
            </a:endParaRPr>
          </a:p>
          <a:p>
            <a:pPr algn="just">
              <a:buSzPts val="1400"/>
            </a:pPr>
            <a:r>
              <a:rPr lang="es-MX" b="1" dirty="0" err="1">
                <a:solidFill>
                  <a:srgbClr val="999999"/>
                </a:solidFill>
              </a:rPr>
              <a:t>Ejm</a:t>
            </a:r>
            <a:r>
              <a:rPr lang="es-MX" b="1" dirty="0">
                <a:solidFill>
                  <a:srgbClr val="999999"/>
                </a:solidFill>
              </a:rPr>
              <a:t>:</a:t>
            </a:r>
          </a:p>
          <a:p>
            <a:pPr algn="just">
              <a:buSzPts val="1400"/>
            </a:pPr>
            <a:r>
              <a:rPr lang="es-MX" b="1" dirty="0">
                <a:solidFill>
                  <a:srgbClr val="999999"/>
                </a:solidFill>
              </a:rPr>
              <a:t>&gt;&gt;&gt; factura = ['pan', 'huevos', 100, 1234]</a:t>
            </a:r>
          </a:p>
          <a:p>
            <a:pPr algn="just">
              <a:buSzPts val="1400"/>
            </a:pPr>
            <a:r>
              <a:rPr lang="es-MX" b="1" dirty="0">
                <a:solidFill>
                  <a:srgbClr val="999999"/>
                </a:solidFill>
              </a:rPr>
              <a:t>&gt;&gt;&gt; factura</a:t>
            </a:r>
          </a:p>
          <a:p>
            <a:pPr algn="just">
              <a:buSzPts val="1400"/>
            </a:pPr>
            <a:r>
              <a:rPr lang="es-MX" b="1" dirty="0">
                <a:solidFill>
                  <a:srgbClr val="999999"/>
                </a:solidFill>
              </a:rPr>
              <a:t>['pan', 'huevos', 100, 1234]</a:t>
            </a:r>
          </a:p>
          <a:p>
            <a:pPr algn="just">
              <a:buSzPts val="1400"/>
            </a:pPr>
            <a:endParaRPr lang="es-MX" b="1" dirty="0">
              <a:solidFill>
                <a:srgbClr val="999999"/>
              </a:solidFill>
            </a:endParaRPr>
          </a:p>
          <a:p>
            <a:pPr algn="just">
              <a:buSzPts val="1400"/>
            </a:pPr>
            <a:r>
              <a:rPr lang="es-MX" b="1" dirty="0">
                <a:solidFill>
                  <a:srgbClr val="999999"/>
                </a:solidFill>
              </a:rPr>
              <a:t>Las listas en Python son:</a:t>
            </a:r>
          </a:p>
          <a:p>
            <a:pPr marL="285750" indent="-285750" algn="just">
              <a:buSzPts val="1400"/>
              <a:buFont typeface="Arial" panose="020B0604020202020204" pitchFamily="34" charset="0"/>
              <a:buChar char="•"/>
            </a:pPr>
            <a:r>
              <a:rPr lang="es-MX" b="1" dirty="0">
                <a:solidFill>
                  <a:srgbClr val="999999"/>
                </a:solidFill>
              </a:rPr>
              <a:t>heterogéneas: pueden estar conformadas por elementos de distintos tipo, incluidos otras listas.</a:t>
            </a:r>
          </a:p>
          <a:p>
            <a:pPr marL="285750" indent="-285750" algn="just">
              <a:buSzPts val="1400"/>
              <a:buFont typeface="Arial" panose="020B0604020202020204" pitchFamily="34" charset="0"/>
              <a:buChar char="•"/>
            </a:pPr>
            <a:r>
              <a:rPr lang="es-MX" b="1" dirty="0">
                <a:solidFill>
                  <a:srgbClr val="999999"/>
                </a:solidFill>
              </a:rPr>
              <a:t>mutables: sus elementos pueden modificarse.</a:t>
            </a:r>
          </a:p>
          <a:p>
            <a:pPr algn="just">
              <a:buSzPts val="1400"/>
            </a:pPr>
            <a:endParaRPr b="1" dirty="0">
              <a:solidFill>
                <a:srgbClr val="999999"/>
              </a:solidFill>
            </a:endParaRPr>
          </a:p>
        </p:txBody>
      </p:sp>
      <p:sp>
        <p:nvSpPr>
          <p:cNvPr id="266" name="Google Shape;266;p32"/>
          <p:cNvSpPr/>
          <p:nvPr/>
        </p:nvSpPr>
        <p:spPr>
          <a:xfrm>
            <a:off x="2882064" y="578774"/>
            <a:ext cx="3706443" cy="646290"/>
          </a:xfrm>
          <a:prstGeom prst="rect">
            <a:avLst/>
          </a:prstGeom>
          <a:noFill/>
          <a:ln>
            <a:noFill/>
          </a:ln>
        </p:spPr>
        <p:txBody>
          <a:bodyPr spcFirstLastPara="1" wrap="square" lIns="91425" tIns="45700" rIns="91425" bIns="45700" anchor="t" anchorCtr="0">
            <a:spAutoFit/>
          </a:bodyPr>
          <a:lstStyle/>
          <a:p>
            <a:pPr marL="139700" lvl="0"/>
            <a:r>
              <a:rPr lang="es-MX" sz="3600" b="1">
                <a:solidFill>
                  <a:srgbClr val="999999"/>
                </a:solidFill>
              </a:rPr>
              <a:t>3.151 Listas</a:t>
            </a:r>
            <a:endParaRPr sz="3600" b="1" i="0" u="none" strike="noStrike" cap="none" dirty="0">
              <a:solidFill>
                <a:srgbClr val="99999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1813863" y="412782"/>
            <a:ext cx="6188035" cy="77638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MX" sz="2800" b="1" dirty="0">
                <a:solidFill>
                  <a:srgbClr val="999999"/>
                </a:solidFill>
              </a:rPr>
              <a:t>Algunos Métodos</a:t>
            </a:r>
            <a:r>
              <a:rPr lang="es-MX" sz="2000" dirty="0"/>
              <a:t> </a:t>
            </a:r>
            <a:r>
              <a:rPr lang="es-MX" sz="2800" b="1" dirty="0">
                <a:solidFill>
                  <a:srgbClr val="999999"/>
                </a:solidFill>
              </a:rPr>
              <a:t>para trabajar con  una lista</a:t>
            </a:r>
            <a:endParaRPr sz="2800" b="1" dirty="0">
              <a:solidFill>
                <a:srgbClr val="999999"/>
              </a:solidFill>
            </a:endParaRPr>
          </a:p>
        </p:txBody>
      </p:sp>
      <p:sp>
        <p:nvSpPr>
          <p:cNvPr id="272" name="Google Shape;272;p33"/>
          <p:cNvSpPr txBox="1"/>
          <p:nvPr/>
        </p:nvSpPr>
        <p:spPr>
          <a:xfrm>
            <a:off x="1142102" y="1505676"/>
            <a:ext cx="7239000" cy="2132147"/>
          </a:xfrm>
          <a:prstGeom prst="rect">
            <a:avLst/>
          </a:prstGeom>
          <a:noFill/>
          <a:ln>
            <a:noFill/>
          </a:ln>
        </p:spPr>
        <p:txBody>
          <a:bodyPr spcFirstLastPara="1" wrap="square" lIns="91425" tIns="45700" rIns="91425" bIns="45700" anchor="t" anchorCtr="0">
            <a:normAutofit/>
          </a:bodyPr>
          <a:lstStyle/>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L.append</a:t>
            </a:r>
            <a:r>
              <a:rPr lang="es-MX" sz="1400" b="1" i="0" u="none" strike="noStrike" cap="none" dirty="0">
                <a:solidFill>
                  <a:srgbClr val="999999"/>
                </a:solidFill>
                <a:latin typeface="Arial"/>
                <a:ea typeface="Arial"/>
                <a:cs typeface="Arial"/>
                <a:sym typeface="Arial"/>
              </a:rPr>
              <a:t>(</a:t>
            </a:r>
            <a:r>
              <a:rPr lang="es-MX" sz="1400" b="1" i="0" u="none" strike="noStrike" cap="none" dirty="0" err="1">
                <a:solidFill>
                  <a:srgbClr val="999999"/>
                </a:solidFill>
                <a:latin typeface="Arial"/>
                <a:ea typeface="Arial"/>
                <a:cs typeface="Arial"/>
                <a:sym typeface="Arial"/>
              </a:rPr>
              <a:t>object</a:t>
            </a:r>
            <a:r>
              <a:rPr lang="es-MX" sz="1400" b="1" i="0" u="none" strike="noStrike" cap="none" dirty="0">
                <a:solidFill>
                  <a:srgbClr val="999999"/>
                </a:solidFill>
                <a:latin typeface="Arial"/>
                <a:ea typeface="Arial"/>
                <a:cs typeface="Arial"/>
                <a:sym typeface="Arial"/>
              </a:rPr>
              <a:t>) Añade un objeto al final de la lista. </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L.count</a:t>
            </a:r>
            <a:r>
              <a:rPr lang="es-MX" sz="1400" b="1" i="0" u="none" strike="noStrike" cap="none" dirty="0">
                <a:solidFill>
                  <a:srgbClr val="999999"/>
                </a:solidFill>
                <a:latin typeface="Arial"/>
                <a:ea typeface="Arial"/>
                <a:cs typeface="Arial"/>
                <a:sym typeface="Arial"/>
              </a:rPr>
              <a:t>(</a:t>
            </a:r>
            <a:r>
              <a:rPr lang="es-MX" sz="1400" b="1" i="0" u="none" strike="noStrike" cap="none" dirty="0" err="1">
                <a:solidFill>
                  <a:srgbClr val="999999"/>
                </a:solidFill>
                <a:latin typeface="Arial"/>
                <a:ea typeface="Arial"/>
                <a:cs typeface="Arial"/>
                <a:sym typeface="Arial"/>
              </a:rPr>
              <a:t>value</a:t>
            </a:r>
            <a:r>
              <a:rPr lang="es-MX" sz="1400" b="1" i="0" u="none" strike="noStrike" cap="none" dirty="0">
                <a:solidFill>
                  <a:srgbClr val="999999"/>
                </a:solidFill>
                <a:latin typeface="Arial"/>
                <a:ea typeface="Arial"/>
                <a:cs typeface="Arial"/>
                <a:sym typeface="Arial"/>
              </a:rPr>
              <a:t>) Devuelve el número de veces que se encontró </a:t>
            </a:r>
            <a:r>
              <a:rPr lang="es-MX" sz="1400" b="1" i="0" u="none" strike="noStrike" cap="none" dirty="0" err="1">
                <a:solidFill>
                  <a:srgbClr val="999999"/>
                </a:solidFill>
                <a:latin typeface="Arial"/>
                <a:ea typeface="Arial"/>
                <a:cs typeface="Arial"/>
                <a:sym typeface="Arial"/>
              </a:rPr>
              <a:t>value</a:t>
            </a:r>
            <a:r>
              <a:rPr lang="es-MX" sz="1400" b="1" i="0" u="none" strike="noStrike" cap="none" dirty="0">
                <a:solidFill>
                  <a:srgbClr val="999999"/>
                </a:solidFill>
                <a:latin typeface="Arial"/>
                <a:ea typeface="Arial"/>
                <a:cs typeface="Arial"/>
                <a:sym typeface="Arial"/>
              </a:rPr>
              <a:t> en la lista. </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L.insert</a:t>
            </a:r>
            <a:r>
              <a:rPr lang="es-MX" sz="1400" b="1" i="0" u="none" strike="noStrike" cap="none" dirty="0">
                <a:solidFill>
                  <a:srgbClr val="999999"/>
                </a:solidFill>
                <a:latin typeface="Arial"/>
                <a:ea typeface="Arial"/>
                <a:cs typeface="Arial"/>
                <a:sym typeface="Arial"/>
              </a:rPr>
              <a:t>(</a:t>
            </a:r>
            <a:r>
              <a:rPr lang="es-MX" sz="1400" b="1" i="0" u="none" strike="noStrike" cap="none" dirty="0" err="1">
                <a:solidFill>
                  <a:srgbClr val="999999"/>
                </a:solidFill>
                <a:latin typeface="Arial"/>
                <a:ea typeface="Arial"/>
                <a:cs typeface="Arial"/>
                <a:sym typeface="Arial"/>
              </a:rPr>
              <a:t>index</a:t>
            </a:r>
            <a:r>
              <a:rPr lang="es-MX" sz="1400" b="1" i="0" u="none" strike="noStrike" cap="none" dirty="0">
                <a:solidFill>
                  <a:srgbClr val="999999"/>
                </a:solidFill>
                <a:latin typeface="Arial"/>
                <a:ea typeface="Arial"/>
                <a:cs typeface="Arial"/>
                <a:sym typeface="Arial"/>
              </a:rPr>
              <a:t>, </a:t>
            </a:r>
            <a:r>
              <a:rPr lang="es-MX" sz="1400" b="1" i="0" u="none" strike="noStrike" cap="none" dirty="0" err="1">
                <a:solidFill>
                  <a:srgbClr val="999999"/>
                </a:solidFill>
                <a:latin typeface="Arial"/>
                <a:ea typeface="Arial"/>
                <a:cs typeface="Arial"/>
                <a:sym typeface="Arial"/>
              </a:rPr>
              <a:t>object</a:t>
            </a:r>
            <a:r>
              <a:rPr lang="es-MX" sz="1400" b="1" i="0" u="none" strike="noStrike" cap="none" dirty="0">
                <a:solidFill>
                  <a:srgbClr val="999999"/>
                </a:solidFill>
                <a:latin typeface="Arial"/>
                <a:ea typeface="Arial"/>
                <a:cs typeface="Arial"/>
                <a:sym typeface="Arial"/>
              </a:rPr>
              <a:t>) Inserta el objeto </a:t>
            </a:r>
            <a:r>
              <a:rPr lang="es-MX" sz="1400" b="1" i="0" u="none" strike="noStrike" cap="none" dirty="0" err="1">
                <a:solidFill>
                  <a:srgbClr val="999999"/>
                </a:solidFill>
                <a:latin typeface="Arial"/>
                <a:ea typeface="Arial"/>
                <a:cs typeface="Arial"/>
                <a:sym typeface="Arial"/>
              </a:rPr>
              <a:t>object</a:t>
            </a:r>
            <a:r>
              <a:rPr lang="es-MX" sz="1400" b="1" i="0" u="none" strike="noStrike" cap="none" dirty="0">
                <a:solidFill>
                  <a:srgbClr val="999999"/>
                </a:solidFill>
                <a:latin typeface="Arial"/>
                <a:ea typeface="Arial"/>
                <a:cs typeface="Arial"/>
                <a:sym typeface="Arial"/>
              </a:rPr>
              <a:t> en la posición </a:t>
            </a:r>
            <a:r>
              <a:rPr lang="es-MX" sz="1400" b="1" i="0" u="none" strike="noStrike" cap="none" dirty="0" err="1">
                <a:solidFill>
                  <a:srgbClr val="999999"/>
                </a:solidFill>
                <a:latin typeface="Arial"/>
                <a:ea typeface="Arial"/>
                <a:cs typeface="Arial"/>
                <a:sym typeface="Arial"/>
              </a:rPr>
              <a:t>index</a:t>
            </a:r>
            <a:r>
              <a:rPr lang="es-MX" sz="1400" b="1" i="0" u="none" strike="noStrike" cap="none" dirty="0">
                <a:solidFill>
                  <a:srgbClr val="999999"/>
                </a:solidFill>
                <a:latin typeface="Arial"/>
                <a:ea typeface="Arial"/>
                <a:cs typeface="Arial"/>
                <a:sym typeface="Arial"/>
              </a:rPr>
              <a:t>. </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L.pop</a:t>
            </a:r>
            <a:r>
              <a:rPr lang="es-MX" sz="1400" b="1" i="0" u="none" strike="noStrike" cap="none" dirty="0">
                <a:solidFill>
                  <a:srgbClr val="999999"/>
                </a:solidFill>
                <a:latin typeface="Arial"/>
                <a:ea typeface="Arial"/>
                <a:cs typeface="Arial"/>
                <a:sym typeface="Arial"/>
              </a:rPr>
              <a:t>([</a:t>
            </a:r>
            <a:r>
              <a:rPr lang="es-MX" sz="1400" b="1" i="0" u="none" strike="noStrike" cap="none" dirty="0" err="1">
                <a:solidFill>
                  <a:srgbClr val="999999"/>
                </a:solidFill>
                <a:latin typeface="Arial"/>
                <a:ea typeface="Arial"/>
                <a:cs typeface="Arial"/>
                <a:sym typeface="Arial"/>
              </a:rPr>
              <a:t>index</a:t>
            </a:r>
            <a:r>
              <a:rPr lang="es-MX" sz="1400" b="1" i="0" u="none" strike="noStrike" cap="none" dirty="0">
                <a:solidFill>
                  <a:srgbClr val="999999"/>
                </a:solidFill>
                <a:latin typeface="Arial"/>
                <a:ea typeface="Arial"/>
                <a:cs typeface="Arial"/>
                <a:sym typeface="Arial"/>
              </a:rPr>
              <a:t>]) Devuelve el valor en la posición </a:t>
            </a:r>
            <a:r>
              <a:rPr lang="es-MX" sz="1400" b="1" i="0" u="none" strike="noStrike" cap="none" dirty="0" err="1">
                <a:solidFill>
                  <a:srgbClr val="999999"/>
                </a:solidFill>
                <a:latin typeface="Arial"/>
                <a:ea typeface="Arial"/>
                <a:cs typeface="Arial"/>
                <a:sym typeface="Arial"/>
              </a:rPr>
              <a:t>index</a:t>
            </a:r>
            <a:r>
              <a:rPr lang="es-MX" sz="1400" b="1" i="0" u="none" strike="noStrike" cap="none" dirty="0">
                <a:solidFill>
                  <a:srgbClr val="999999"/>
                </a:solidFill>
                <a:latin typeface="Arial"/>
                <a:ea typeface="Arial"/>
                <a:cs typeface="Arial"/>
                <a:sym typeface="Arial"/>
              </a:rPr>
              <a:t> y lo elimina de la lista. Si no se especifica la posición, se utiliza el último elemento de la lista.</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L.remove</a:t>
            </a:r>
            <a:r>
              <a:rPr lang="es-MX" sz="1400" b="1" i="0" u="none" strike="noStrike" cap="none" dirty="0">
                <a:solidFill>
                  <a:srgbClr val="999999"/>
                </a:solidFill>
                <a:latin typeface="Arial"/>
                <a:ea typeface="Arial"/>
                <a:cs typeface="Arial"/>
                <a:sym typeface="Arial"/>
              </a:rPr>
              <a:t>(</a:t>
            </a:r>
            <a:r>
              <a:rPr lang="es-MX" sz="1400" b="1" i="0" u="none" strike="noStrike" cap="none" dirty="0" err="1">
                <a:solidFill>
                  <a:srgbClr val="999999"/>
                </a:solidFill>
                <a:latin typeface="Arial"/>
                <a:ea typeface="Arial"/>
                <a:cs typeface="Arial"/>
                <a:sym typeface="Arial"/>
              </a:rPr>
              <a:t>value</a:t>
            </a:r>
            <a:r>
              <a:rPr lang="es-MX" sz="1400" b="1" i="0" u="none" strike="noStrike" cap="none" dirty="0">
                <a:solidFill>
                  <a:srgbClr val="999999"/>
                </a:solidFill>
                <a:latin typeface="Arial"/>
                <a:ea typeface="Arial"/>
                <a:cs typeface="Arial"/>
                <a:sym typeface="Arial"/>
              </a:rPr>
              <a:t>) Eliminar la primera ocurrencia de </a:t>
            </a:r>
            <a:r>
              <a:rPr lang="es-MX" sz="1400" b="1" i="0" u="none" strike="noStrike" cap="none" dirty="0" err="1">
                <a:solidFill>
                  <a:srgbClr val="999999"/>
                </a:solidFill>
                <a:latin typeface="Arial"/>
                <a:ea typeface="Arial"/>
                <a:cs typeface="Arial"/>
                <a:sym typeface="Arial"/>
              </a:rPr>
              <a:t>value</a:t>
            </a:r>
            <a:r>
              <a:rPr lang="es-MX" sz="1400" b="1" i="0" u="none" strike="noStrike" cap="none" dirty="0">
                <a:solidFill>
                  <a:srgbClr val="999999"/>
                </a:solidFill>
                <a:latin typeface="Arial"/>
                <a:ea typeface="Arial"/>
                <a:cs typeface="Arial"/>
                <a:sym typeface="Arial"/>
              </a:rPr>
              <a:t> en la lista.</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L.reverse</a:t>
            </a:r>
            <a:r>
              <a:rPr lang="es-MX" sz="1400" b="1" i="0" u="none" strike="noStrike" cap="none" dirty="0">
                <a:solidFill>
                  <a:srgbClr val="999999"/>
                </a:solidFill>
                <a:latin typeface="Arial"/>
                <a:ea typeface="Arial"/>
                <a:cs typeface="Arial"/>
                <a:sym typeface="Arial"/>
              </a:rPr>
              <a:t>() Invierte la lista. Esta función trabaja sobre la propia lista desde la que se invoca el método, no sobre una copia.</a:t>
            </a:r>
            <a:endParaRPr dirty="0"/>
          </a:p>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L.sort</a:t>
            </a:r>
            <a:r>
              <a:rPr lang="es-MX" sz="1400" b="1" i="0" u="none" strike="noStrike" cap="none" dirty="0">
                <a:solidFill>
                  <a:srgbClr val="999999"/>
                </a:solidFill>
                <a:latin typeface="Arial"/>
                <a:ea typeface="Arial"/>
                <a:cs typeface="Arial"/>
                <a:sym typeface="Arial"/>
              </a:rPr>
              <a:t>() Ordena la lista. </a:t>
            </a:r>
            <a:endParaRPr sz="1400" b="1" i="0" u="none" strike="noStrike" cap="none" dirty="0">
              <a:solidFill>
                <a:srgbClr val="99999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378000" y="568593"/>
            <a:ext cx="8520600" cy="5727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999999"/>
              </a:buClr>
              <a:buSzPts val="1400"/>
              <a:buFont typeface="Arial"/>
              <a:buAutoNum type="arabicPeriod"/>
            </a:pPr>
            <a:r>
              <a:rPr lang="es-MX" sz="2400" b="1" i="0" u="none" strike="noStrike" cap="none">
                <a:solidFill>
                  <a:srgbClr val="999999"/>
                </a:solidFill>
                <a:latin typeface="Arial"/>
                <a:ea typeface="Arial"/>
                <a:cs typeface="Arial"/>
                <a:sym typeface="Arial"/>
              </a:rPr>
              <a:t>Tema: </a:t>
            </a:r>
            <a:r>
              <a:rPr lang="es-MX" sz="2400" b="1">
                <a:solidFill>
                  <a:srgbClr val="999999"/>
                </a:solidFill>
              </a:rPr>
              <a:t>Introducción</a:t>
            </a:r>
            <a:r>
              <a:rPr lang="es-MX" sz="2400" b="1" i="0" u="none" strike="noStrike" cap="none">
                <a:solidFill>
                  <a:srgbClr val="999999"/>
                </a:solidFill>
                <a:latin typeface="Arial"/>
                <a:ea typeface="Arial"/>
                <a:cs typeface="Arial"/>
                <a:sym typeface="Arial"/>
              </a:rPr>
              <a:t> a la </a:t>
            </a:r>
            <a:r>
              <a:rPr lang="es-MX" sz="2400" b="1">
                <a:solidFill>
                  <a:srgbClr val="999999"/>
                </a:solidFill>
              </a:rPr>
              <a:t>Programación</a:t>
            </a:r>
            <a:endParaRPr sz="2400" b="1" i="0" u="none" strike="noStrike" cap="none">
              <a:solidFill>
                <a:srgbClr val="999999"/>
              </a:solidFill>
              <a:latin typeface="Arial"/>
              <a:ea typeface="Arial"/>
              <a:cs typeface="Arial"/>
              <a:sym typeface="Arial"/>
            </a:endParaRPr>
          </a:p>
        </p:txBody>
      </p:sp>
      <p:sp>
        <p:nvSpPr>
          <p:cNvPr id="92" name="Google Shape;92;p5"/>
          <p:cNvSpPr txBox="1"/>
          <p:nvPr/>
        </p:nvSpPr>
        <p:spPr>
          <a:xfrm>
            <a:off x="213468" y="1141293"/>
            <a:ext cx="8849664" cy="14304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MX" sz="1100" b="1" i="0" u="none" strike="noStrike" cap="none" dirty="0">
                <a:solidFill>
                  <a:srgbClr val="999999"/>
                </a:solidFill>
                <a:latin typeface="Arial"/>
                <a:ea typeface="Arial"/>
                <a:cs typeface="Arial"/>
                <a:sym typeface="Arial"/>
              </a:rPr>
              <a:t>La Programación es un proceso que nos permite darle ordenes a computador para que este realicé acciones dentro de programa , generalmente el programador utiliza  herramientas </a:t>
            </a:r>
            <a:endParaRPr dirty="0"/>
          </a:p>
          <a:p>
            <a:pPr marL="0" marR="0" lvl="0" indent="0" algn="l" rtl="0">
              <a:lnSpc>
                <a:spcPct val="100000"/>
              </a:lnSpc>
              <a:spcBef>
                <a:spcPts val="0"/>
              </a:spcBef>
              <a:spcAft>
                <a:spcPts val="0"/>
              </a:spcAft>
              <a:buNone/>
            </a:pPr>
            <a:r>
              <a:rPr lang="es-MX" sz="1100" b="1" i="0" u="none" strike="noStrike" cap="none" dirty="0">
                <a:solidFill>
                  <a:srgbClr val="999999"/>
                </a:solidFill>
                <a:latin typeface="Arial"/>
                <a:ea typeface="Arial"/>
                <a:cs typeface="Arial"/>
                <a:sym typeface="Arial"/>
              </a:rPr>
              <a:t>de desarrollo llamada IDE en el cual por medio de un lenguaje de alto nivel(fácilmente entendible para el programador) es llamado programa fuente y no se puede ejecutar directamente , el computador por medio de un interprete lo transforme a un programa de maquina convirtiéndolo a un "Objeto" a este proceso se le llama compilación. Gracias al arte de la programación se pueden desarrollar aplicaciones para todo tipo: Web, Móviles ,Escritorio, Servicios ,Inteligencia Artificial ,Indicadores de datos, </a:t>
            </a:r>
            <a:r>
              <a:rPr lang="es-MX" sz="1100" b="1" i="0" u="none" strike="noStrike" cap="none" dirty="0" err="1">
                <a:solidFill>
                  <a:srgbClr val="999999"/>
                </a:solidFill>
                <a:latin typeface="Arial"/>
                <a:ea typeface="Arial"/>
                <a:cs typeface="Arial"/>
                <a:sym typeface="Arial"/>
              </a:rPr>
              <a:t>etc</a:t>
            </a:r>
            <a:r>
              <a:rPr lang="es-MX" sz="1100" b="1" i="0" u="none" strike="noStrike" cap="none" dirty="0">
                <a:solidFill>
                  <a:srgbClr val="999999"/>
                </a:solidFill>
                <a:latin typeface="Arial"/>
                <a:ea typeface="Arial"/>
                <a:cs typeface="Arial"/>
                <a:sym typeface="Arial"/>
              </a:rPr>
              <a:t> , y se puede complementar con cualquier profesión: Medicina ,Ingenieros ,Economistas, Abogados , Chef etc.</a:t>
            </a:r>
            <a:endParaRPr sz="1100" b="1" i="0" u="none" strike="noStrike" cap="none" dirty="0">
              <a:solidFill>
                <a:srgbClr val="999999"/>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6;p32">
            <a:extLst>
              <a:ext uri="{FF2B5EF4-FFF2-40B4-BE49-F238E27FC236}">
                <a16:creationId xmlns:a16="http://schemas.microsoft.com/office/drawing/2014/main" id="{411EDF3B-75DE-4545-A189-03F7E38CFEF3}"/>
              </a:ext>
            </a:extLst>
          </p:cNvPr>
          <p:cNvSpPr/>
          <p:nvPr/>
        </p:nvSpPr>
        <p:spPr>
          <a:xfrm>
            <a:off x="2021060" y="572100"/>
            <a:ext cx="4880324" cy="646290"/>
          </a:xfrm>
          <a:prstGeom prst="rect">
            <a:avLst/>
          </a:prstGeom>
          <a:noFill/>
          <a:ln>
            <a:noFill/>
          </a:ln>
        </p:spPr>
        <p:txBody>
          <a:bodyPr spcFirstLastPara="1" wrap="square" lIns="91425" tIns="45700" rIns="91425" bIns="45700" anchor="t" anchorCtr="0">
            <a:spAutoFit/>
          </a:bodyPr>
          <a:lstStyle/>
          <a:p>
            <a:pPr marL="139700" lvl="0"/>
            <a:r>
              <a:rPr lang="es-MX" sz="3600" b="1" dirty="0">
                <a:solidFill>
                  <a:srgbClr val="999999"/>
                </a:solidFill>
              </a:rPr>
              <a:t>3.152 Diccionarios</a:t>
            </a:r>
            <a:endParaRPr sz="3600" b="1" i="0" u="none" strike="noStrike" cap="none" dirty="0">
              <a:solidFill>
                <a:srgbClr val="999999"/>
              </a:solidFill>
              <a:latin typeface="Arial"/>
              <a:ea typeface="Arial"/>
              <a:cs typeface="Arial"/>
              <a:sym typeface="Arial"/>
            </a:endParaRPr>
          </a:p>
        </p:txBody>
      </p:sp>
      <p:sp>
        <p:nvSpPr>
          <p:cNvPr id="4" name="Google Shape;265;p32">
            <a:extLst>
              <a:ext uri="{FF2B5EF4-FFF2-40B4-BE49-F238E27FC236}">
                <a16:creationId xmlns:a16="http://schemas.microsoft.com/office/drawing/2014/main" id="{305E85C1-9CD0-4276-BA18-3014EB49F401}"/>
              </a:ext>
            </a:extLst>
          </p:cNvPr>
          <p:cNvSpPr txBox="1"/>
          <p:nvPr/>
        </p:nvSpPr>
        <p:spPr>
          <a:xfrm>
            <a:off x="653143" y="1278294"/>
            <a:ext cx="8164286" cy="3467242"/>
          </a:xfrm>
          <a:prstGeom prst="rect">
            <a:avLst/>
          </a:prstGeom>
          <a:noFill/>
          <a:ln>
            <a:noFill/>
          </a:ln>
        </p:spPr>
        <p:txBody>
          <a:bodyPr spcFirstLastPara="1" wrap="square" lIns="91425" tIns="45700" rIns="91425" bIns="45700" anchor="t" anchorCtr="0">
            <a:normAutofit/>
          </a:bodyPr>
          <a:lstStyle/>
          <a:p>
            <a:pPr algn="just">
              <a:buSzPts val="1400"/>
            </a:pPr>
            <a:r>
              <a:rPr lang="es-MX" b="1" dirty="0">
                <a:solidFill>
                  <a:srgbClr val="999999"/>
                </a:solidFill>
              </a:rPr>
              <a:t>El diccionario, define una relación uno a uno entre claves y valores. Usted puede acceder a los valores del diccionario usando cada su clave</a:t>
            </a:r>
          </a:p>
          <a:p>
            <a:pPr algn="just">
              <a:buSzPts val="1400"/>
            </a:pPr>
            <a:endParaRPr lang="es-MX" b="1" dirty="0">
              <a:solidFill>
                <a:srgbClr val="3E4349"/>
              </a:solidFill>
              <a:latin typeface="goudy old style" panose="02020502050305020303" pitchFamily="18" charset="0"/>
            </a:endParaRPr>
          </a:p>
          <a:p>
            <a:pPr algn="just">
              <a:buSzPts val="1400"/>
            </a:pPr>
            <a:r>
              <a:rPr lang="es-MX" b="1" dirty="0" err="1">
                <a:solidFill>
                  <a:srgbClr val="999999"/>
                </a:solidFill>
              </a:rPr>
              <a:t>Ejm</a:t>
            </a:r>
            <a:r>
              <a:rPr lang="es-MX" b="1" dirty="0">
                <a:solidFill>
                  <a:srgbClr val="999999"/>
                </a:solidFill>
              </a:rPr>
              <a:t>:</a:t>
            </a:r>
          </a:p>
          <a:p>
            <a:pPr algn="just">
              <a:buSzPts val="1400"/>
            </a:pPr>
            <a:endParaRPr lang="es-MX" b="1" dirty="0">
              <a:solidFill>
                <a:srgbClr val="3E4349"/>
              </a:solidFill>
              <a:latin typeface="goudy old style" panose="02020502050305020303" pitchFamily="18" charset="0"/>
            </a:endParaRPr>
          </a:p>
          <a:p>
            <a:pPr algn="just">
              <a:buSzPts val="1400"/>
            </a:pPr>
            <a:r>
              <a:rPr lang="es-MX" b="1" dirty="0">
                <a:solidFill>
                  <a:srgbClr val="999999"/>
                </a:solidFill>
              </a:rPr>
              <a:t>&gt;&gt;&gt; diccionario = {</a:t>
            </a:r>
          </a:p>
          <a:p>
            <a:pPr algn="just">
              <a:buSzPts val="1400"/>
            </a:pPr>
            <a:r>
              <a:rPr lang="es-MX" b="1" dirty="0">
                <a:solidFill>
                  <a:srgbClr val="999999"/>
                </a:solidFill>
              </a:rPr>
              <a:t>...     "clave1":234,</a:t>
            </a:r>
          </a:p>
          <a:p>
            <a:pPr algn="just">
              <a:buSzPts val="1400"/>
            </a:pPr>
            <a:r>
              <a:rPr lang="es-MX" b="1" dirty="0">
                <a:solidFill>
                  <a:srgbClr val="999999"/>
                </a:solidFill>
              </a:rPr>
              <a:t>...     "clave2":True,</a:t>
            </a:r>
          </a:p>
          <a:p>
            <a:pPr algn="just">
              <a:buSzPts val="1400"/>
            </a:pPr>
            <a:r>
              <a:rPr lang="es-MX" b="1" dirty="0">
                <a:solidFill>
                  <a:srgbClr val="999999"/>
                </a:solidFill>
              </a:rPr>
              <a:t>...     "clave3":"Valor 1",</a:t>
            </a:r>
          </a:p>
          <a:p>
            <a:pPr algn="just">
              <a:buSzPts val="1400"/>
            </a:pPr>
            <a:r>
              <a:rPr lang="es-MX" b="1" dirty="0">
                <a:solidFill>
                  <a:srgbClr val="999999"/>
                </a:solidFill>
              </a:rPr>
              <a:t>...     "clave4":[1,2,3,4]</a:t>
            </a:r>
          </a:p>
          <a:p>
            <a:pPr algn="just">
              <a:buSzPts val="1400"/>
            </a:pPr>
            <a:r>
              <a:rPr lang="es-MX" b="1" dirty="0">
                <a:solidFill>
                  <a:srgbClr val="999999"/>
                </a:solidFill>
              </a:rPr>
              <a:t>... }</a:t>
            </a:r>
          </a:p>
          <a:p>
            <a:pPr algn="just">
              <a:buSzPts val="1400"/>
            </a:pPr>
            <a:r>
              <a:rPr lang="es-MX" b="1" dirty="0">
                <a:solidFill>
                  <a:srgbClr val="999999"/>
                </a:solidFill>
              </a:rPr>
              <a:t>&gt;&gt;&gt; </a:t>
            </a:r>
            <a:r>
              <a:rPr lang="es-MX" b="1" dirty="0" err="1">
                <a:solidFill>
                  <a:srgbClr val="999999"/>
                </a:solidFill>
              </a:rPr>
              <a:t>print</a:t>
            </a:r>
            <a:r>
              <a:rPr lang="es-MX" b="1" dirty="0">
                <a:solidFill>
                  <a:srgbClr val="999999"/>
                </a:solidFill>
              </a:rPr>
              <a:t> diccionario, </a:t>
            </a:r>
            <a:r>
              <a:rPr lang="es-MX" b="1" dirty="0" err="1">
                <a:solidFill>
                  <a:srgbClr val="999999"/>
                </a:solidFill>
              </a:rPr>
              <a:t>type</a:t>
            </a:r>
            <a:r>
              <a:rPr lang="es-MX" b="1" dirty="0">
                <a:solidFill>
                  <a:srgbClr val="999999"/>
                </a:solidFill>
              </a:rPr>
              <a:t>(diccionario)</a:t>
            </a:r>
          </a:p>
          <a:p>
            <a:pPr algn="just">
              <a:buSzPts val="1400"/>
            </a:pPr>
            <a:r>
              <a:rPr lang="es-MX" b="1" dirty="0">
                <a:solidFill>
                  <a:srgbClr val="999999"/>
                </a:solidFill>
              </a:rPr>
              <a:t>{'clave4': [1, 2, 3, 4], 'clave1': 234,</a:t>
            </a:r>
          </a:p>
          <a:p>
            <a:pPr algn="just">
              <a:buSzPts val="1400"/>
            </a:pPr>
            <a:r>
              <a:rPr lang="es-MX" b="1" dirty="0">
                <a:solidFill>
                  <a:srgbClr val="999999"/>
                </a:solidFill>
              </a:rPr>
              <a:t>'clave3': 'Valor 1', 'clave2': True} &lt;</a:t>
            </a:r>
            <a:r>
              <a:rPr lang="es-MX" b="1" dirty="0" err="1">
                <a:solidFill>
                  <a:srgbClr val="999999"/>
                </a:solidFill>
              </a:rPr>
              <a:t>type</a:t>
            </a:r>
            <a:r>
              <a:rPr lang="es-MX" b="1" dirty="0">
                <a:solidFill>
                  <a:srgbClr val="999999"/>
                </a:solidFill>
              </a:rPr>
              <a:t> '</a:t>
            </a:r>
            <a:r>
              <a:rPr lang="es-MX" b="1" dirty="0" err="1">
                <a:solidFill>
                  <a:srgbClr val="999999"/>
                </a:solidFill>
              </a:rPr>
              <a:t>dict</a:t>
            </a:r>
            <a:r>
              <a:rPr lang="es-MX" b="1" dirty="0">
                <a:solidFill>
                  <a:srgbClr val="999999"/>
                </a:solidFill>
              </a:rPr>
              <a:t>'&gt;</a:t>
            </a:r>
            <a:endParaRPr b="1" dirty="0">
              <a:solidFill>
                <a:srgbClr val="999999"/>
              </a:solidFill>
            </a:endParaRPr>
          </a:p>
        </p:txBody>
      </p:sp>
    </p:spTree>
    <p:extLst>
      <p:ext uri="{BB962C8B-B14F-4D97-AF65-F5344CB8AC3E}">
        <p14:creationId xmlns:p14="http://schemas.microsoft.com/office/powerpoint/2010/main" val="2545924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2;p33">
            <a:extLst>
              <a:ext uri="{FF2B5EF4-FFF2-40B4-BE49-F238E27FC236}">
                <a16:creationId xmlns:a16="http://schemas.microsoft.com/office/drawing/2014/main" id="{39A9C29E-D39C-443E-85AF-A4A464DA5D57}"/>
              </a:ext>
            </a:extLst>
          </p:cNvPr>
          <p:cNvSpPr txBox="1"/>
          <p:nvPr/>
        </p:nvSpPr>
        <p:spPr>
          <a:xfrm>
            <a:off x="1142102" y="1505676"/>
            <a:ext cx="7239000" cy="2132147"/>
          </a:xfrm>
          <a:prstGeom prst="rect">
            <a:avLst/>
          </a:prstGeom>
          <a:noFill/>
          <a:ln>
            <a:noFill/>
          </a:ln>
        </p:spPr>
        <p:txBody>
          <a:bodyPr spcFirstLastPara="1" wrap="square" lIns="91425" tIns="45700" rIns="91425" bIns="45700" anchor="t" anchorCtr="0">
            <a:normAutofit lnSpcReduction="10000"/>
          </a:bodyPr>
          <a:lstStyle/>
          <a:p>
            <a:pPr marL="285750" marR="0" lvl="0" indent="-285750" algn="just" rtl="0">
              <a:lnSpc>
                <a:spcPct val="100000"/>
              </a:lnSpc>
              <a:spcBef>
                <a:spcPts val="0"/>
              </a:spcBef>
              <a:spcAft>
                <a:spcPts val="0"/>
              </a:spcAft>
              <a:buClr>
                <a:srgbClr val="000000"/>
              </a:buClr>
              <a:buSzPts val="1400"/>
              <a:buFont typeface="Arial"/>
              <a:buChar char="•"/>
            </a:pPr>
            <a:r>
              <a:rPr lang="es-MX" sz="1400" b="1" i="0" u="none" strike="noStrike" cap="none" dirty="0" err="1">
                <a:solidFill>
                  <a:srgbClr val="999999"/>
                </a:solidFill>
                <a:latin typeface="Arial"/>
                <a:ea typeface="Arial"/>
                <a:cs typeface="Arial"/>
                <a:sym typeface="Arial"/>
              </a:rPr>
              <a:t>d.clear</a:t>
            </a:r>
            <a:r>
              <a:rPr lang="es-MX" sz="1400" b="1" i="0" u="none" strike="noStrike" cap="none" dirty="0">
                <a:solidFill>
                  <a:srgbClr val="999999"/>
                </a:solidFill>
                <a:latin typeface="Arial"/>
                <a:ea typeface="Arial"/>
                <a:cs typeface="Arial"/>
                <a:sym typeface="Arial"/>
              </a:rPr>
              <a:t>() .- este método remueve todos los elementos del diccionario</a:t>
            </a:r>
          </a:p>
          <a:p>
            <a:pPr marL="285750" lvl="0" indent="-285750" algn="just">
              <a:buSzPts val="1400"/>
              <a:buFont typeface="Arial"/>
              <a:buChar char="•"/>
            </a:pPr>
            <a:r>
              <a:rPr lang="es-MX" b="1" dirty="0" err="1">
                <a:solidFill>
                  <a:srgbClr val="999999"/>
                </a:solidFill>
              </a:rPr>
              <a:t>otro_d</a:t>
            </a:r>
            <a:r>
              <a:rPr lang="es-MX" b="1" dirty="0">
                <a:solidFill>
                  <a:srgbClr val="999999"/>
                </a:solidFill>
              </a:rPr>
              <a:t> = </a:t>
            </a:r>
            <a:r>
              <a:rPr lang="es-MX" b="1" dirty="0" err="1">
                <a:solidFill>
                  <a:srgbClr val="999999"/>
                </a:solidFill>
              </a:rPr>
              <a:t>d.copy</a:t>
            </a:r>
            <a:r>
              <a:rPr lang="es-MX" b="1" dirty="0">
                <a:solidFill>
                  <a:srgbClr val="999999"/>
                </a:solidFill>
              </a:rPr>
              <a:t>() .- este método devuelve una copia superficial del tipo diccionario</a:t>
            </a:r>
          </a:p>
          <a:p>
            <a:pPr marL="285750" lvl="0" indent="-285750" algn="just">
              <a:buSzPts val="1400"/>
              <a:buFont typeface="Arial"/>
              <a:buChar char="•"/>
            </a:pPr>
            <a:r>
              <a:rPr lang="es-PE" b="1" dirty="0" err="1">
                <a:solidFill>
                  <a:srgbClr val="999999"/>
                </a:solidFill>
              </a:rPr>
              <a:t>d.get</a:t>
            </a:r>
            <a:r>
              <a:rPr lang="es-PE" b="1" dirty="0">
                <a:solidFill>
                  <a:srgbClr val="999999"/>
                </a:solidFill>
              </a:rPr>
              <a:t>(‘valor a buscar’) .-</a:t>
            </a:r>
            <a:r>
              <a:rPr lang="es-MX" b="1" dirty="0">
                <a:solidFill>
                  <a:srgbClr val="999999"/>
                </a:solidFill>
              </a:rPr>
              <a:t>este método devuelve el valor en base a una coincidencia de búsqueda en un diccionario mediante una clave, de lo contrario devuelve el objeto </a:t>
            </a:r>
            <a:r>
              <a:rPr lang="es-MX" b="1" dirty="0" err="1">
                <a:solidFill>
                  <a:srgbClr val="999999"/>
                </a:solidFill>
              </a:rPr>
              <a:t>None</a:t>
            </a:r>
            <a:r>
              <a:rPr lang="es-MX" b="1" dirty="0">
                <a:solidFill>
                  <a:srgbClr val="999999"/>
                </a:solidFill>
              </a:rPr>
              <a:t>.</a:t>
            </a:r>
            <a:endParaRPr lang="es-PE" b="1" dirty="0">
              <a:solidFill>
                <a:srgbClr val="999999"/>
              </a:solidFill>
            </a:endParaRPr>
          </a:p>
          <a:p>
            <a:pPr marL="285750" lvl="0" indent="-285750" algn="just">
              <a:buSzPts val="1400"/>
              <a:buFont typeface="Arial"/>
              <a:buChar char="•"/>
            </a:pPr>
            <a:r>
              <a:rPr lang="es-PE" b="1" dirty="0" err="1">
                <a:solidFill>
                  <a:srgbClr val="999999"/>
                </a:solidFill>
              </a:rPr>
              <a:t>d.has_key</a:t>
            </a:r>
            <a:r>
              <a:rPr lang="es-PE" b="1" dirty="0">
                <a:solidFill>
                  <a:srgbClr val="999999"/>
                </a:solidFill>
              </a:rPr>
              <a:t>(‘valor a buscar’).-</a:t>
            </a:r>
            <a:r>
              <a:rPr lang="es-MX" b="1" dirty="0">
                <a:solidFill>
                  <a:srgbClr val="999999"/>
                </a:solidFill>
              </a:rPr>
              <a:t>este método devuelve el valor True si el diccionario tiene presente la clave enviada como argumento.</a:t>
            </a:r>
            <a:endParaRPr lang="es-PE" b="1" dirty="0">
              <a:solidFill>
                <a:srgbClr val="999999"/>
              </a:solidFill>
            </a:endParaRPr>
          </a:p>
          <a:p>
            <a:pPr marL="285750" lvl="0" indent="-285750" algn="just">
              <a:buSzPts val="1400"/>
              <a:buFont typeface="Arial"/>
              <a:buChar char="•"/>
            </a:pPr>
            <a:r>
              <a:rPr lang="es-PE" b="1" dirty="0" err="1">
                <a:solidFill>
                  <a:srgbClr val="999999"/>
                </a:solidFill>
              </a:rPr>
              <a:t>d.items</a:t>
            </a:r>
            <a:r>
              <a:rPr lang="es-PE" b="1" dirty="0">
                <a:solidFill>
                  <a:srgbClr val="999999"/>
                </a:solidFill>
              </a:rPr>
              <a:t>().-</a:t>
            </a:r>
            <a:r>
              <a:rPr lang="es-MX" b="1" dirty="0">
                <a:solidFill>
                  <a:srgbClr val="999999"/>
                </a:solidFill>
              </a:rPr>
              <a:t>este método devuelve una lista de pares de diccionarios (clave, valor), como 2 tuplas.</a:t>
            </a:r>
            <a:endParaRPr lang="es-PE" b="1" dirty="0">
              <a:solidFill>
                <a:srgbClr val="999999"/>
              </a:solidFill>
            </a:endParaRPr>
          </a:p>
          <a:p>
            <a:pPr marL="285750" lvl="0" indent="-285750" algn="just">
              <a:buSzPts val="1400"/>
              <a:buFont typeface="Arial"/>
              <a:buChar char="•"/>
            </a:pPr>
            <a:endParaRPr lang="es-PE" b="1" dirty="0">
              <a:solidFill>
                <a:srgbClr val="999999"/>
              </a:solidFill>
            </a:endParaRPr>
          </a:p>
          <a:p>
            <a:pPr marL="285750" lvl="0" indent="-285750" algn="just">
              <a:buSzPts val="1400"/>
              <a:buFont typeface="Arial"/>
              <a:buChar char="•"/>
            </a:pPr>
            <a:endParaRPr sz="1400" b="1" i="0" u="none" strike="noStrike" cap="none" dirty="0">
              <a:solidFill>
                <a:srgbClr val="999999"/>
              </a:solidFill>
              <a:latin typeface="Arial"/>
              <a:ea typeface="Arial"/>
              <a:cs typeface="Arial"/>
              <a:sym typeface="Arial"/>
            </a:endParaRPr>
          </a:p>
        </p:txBody>
      </p:sp>
      <p:sp>
        <p:nvSpPr>
          <p:cNvPr id="4" name="Google Shape;271;p33">
            <a:extLst>
              <a:ext uri="{FF2B5EF4-FFF2-40B4-BE49-F238E27FC236}">
                <a16:creationId xmlns:a16="http://schemas.microsoft.com/office/drawing/2014/main" id="{6024703D-ADDA-4B75-A65E-EDAB5A1A69F3}"/>
              </a:ext>
            </a:extLst>
          </p:cNvPr>
          <p:cNvSpPr txBox="1">
            <a:spLocks noGrp="1"/>
          </p:cNvSpPr>
          <p:nvPr>
            <p:ph type="title"/>
          </p:nvPr>
        </p:nvSpPr>
        <p:spPr>
          <a:xfrm>
            <a:off x="1813863" y="412782"/>
            <a:ext cx="6188035" cy="77638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MX" sz="2800" b="1" dirty="0">
                <a:solidFill>
                  <a:srgbClr val="999999"/>
                </a:solidFill>
              </a:rPr>
              <a:t>Algunos Métodos</a:t>
            </a:r>
            <a:r>
              <a:rPr lang="es-MX" sz="2000" dirty="0"/>
              <a:t> </a:t>
            </a:r>
            <a:r>
              <a:rPr lang="es-MX" sz="2800" b="1" dirty="0">
                <a:solidFill>
                  <a:srgbClr val="999999"/>
                </a:solidFill>
              </a:rPr>
              <a:t>para trabajar con  Diccionarios</a:t>
            </a:r>
            <a:endParaRPr sz="2800" b="1" dirty="0">
              <a:solidFill>
                <a:srgbClr val="999999"/>
              </a:solidFill>
            </a:endParaRPr>
          </a:p>
        </p:txBody>
      </p:sp>
    </p:spTree>
    <p:extLst>
      <p:ext uri="{BB962C8B-B14F-4D97-AF65-F5344CB8AC3E}">
        <p14:creationId xmlns:p14="http://schemas.microsoft.com/office/powerpoint/2010/main" val="776093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6;p32">
            <a:extLst>
              <a:ext uri="{FF2B5EF4-FFF2-40B4-BE49-F238E27FC236}">
                <a16:creationId xmlns:a16="http://schemas.microsoft.com/office/drawing/2014/main" id="{708B1C06-2F84-401A-8628-0B7FE81C3E2C}"/>
              </a:ext>
            </a:extLst>
          </p:cNvPr>
          <p:cNvSpPr/>
          <p:nvPr/>
        </p:nvSpPr>
        <p:spPr>
          <a:xfrm>
            <a:off x="2021060" y="572100"/>
            <a:ext cx="4880324" cy="646290"/>
          </a:xfrm>
          <a:prstGeom prst="rect">
            <a:avLst/>
          </a:prstGeom>
          <a:noFill/>
          <a:ln>
            <a:noFill/>
          </a:ln>
        </p:spPr>
        <p:txBody>
          <a:bodyPr spcFirstLastPara="1" wrap="square" lIns="91425" tIns="45700" rIns="91425" bIns="45700" anchor="t" anchorCtr="0">
            <a:spAutoFit/>
          </a:bodyPr>
          <a:lstStyle/>
          <a:p>
            <a:pPr marL="139700" lvl="0"/>
            <a:r>
              <a:rPr lang="es-MX" sz="3600" b="1" dirty="0">
                <a:solidFill>
                  <a:srgbClr val="999999"/>
                </a:solidFill>
              </a:rPr>
              <a:t>3.153 Tuplas</a:t>
            </a:r>
            <a:endParaRPr sz="3600" b="1" i="0" u="none" strike="noStrike" cap="none" dirty="0">
              <a:solidFill>
                <a:srgbClr val="999999"/>
              </a:solidFill>
              <a:latin typeface="Arial"/>
              <a:ea typeface="Arial"/>
              <a:cs typeface="Arial"/>
              <a:sym typeface="Arial"/>
            </a:endParaRPr>
          </a:p>
        </p:txBody>
      </p:sp>
      <p:sp>
        <p:nvSpPr>
          <p:cNvPr id="4" name="Google Shape;265;p32">
            <a:extLst>
              <a:ext uri="{FF2B5EF4-FFF2-40B4-BE49-F238E27FC236}">
                <a16:creationId xmlns:a16="http://schemas.microsoft.com/office/drawing/2014/main" id="{A0B62E12-ED28-48F3-B992-C98ED6D5E968}"/>
              </a:ext>
            </a:extLst>
          </p:cNvPr>
          <p:cNvSpPr txBox="1"/>
          <p:nvPr/>
        </p:nvSpPr>
        <p:spPr>
          <a:xfrm>
            <a:off x="653143" y="1278294"/>
            <a:ext cx="8164286" cy="3467242"/>
          </a:xfrm>
          <a:prstGeom prst="rect">
            <a:avLst/>
          </a:prstGeom>
          <a:noFill/>
          <a:ln>
            <a:noFill/>
          </a:ln>
        </p:spPr>
        <p:txBody>
          <a:bodyPr spcFirstLastPara="1" wrap="square" lIns="91425" tIns="45700" rIns="91425" bIns="45700" anchor="t" anchorCtr="0">
            <a:normAutofit/>
          </a:bodyPr>
          <a:lstStyle/>
          <a:p>
            <a:pPr algn="just">
              <a:buSzPts val="1400"/>
            </a:pPr>
            <a:r>
              <a:rPr lang="es-MX" b="1" dirty="0">
                <a:solidFill>
                  <a:srgbClr val="999999"/>
                </a:solidFill>
              </a:rPr>
              <a:t>Las tuplas son objetos de tipo secuencia, específicamente es un tipo de dato lista inmutable. Esta no puede modificarse de ningún modo después de su creación.</a:t>
            </a:r>
          </a:p>
          <a:p>
            <a:pPr algn="just">
              <a:buSzPts val="1400"/>
            </a:pPr>
            <a:endParaRPr lang="es-MX" b="1" dirty="0">
              <a:solidFill>
                <a:srgbClr val="999999"/>
              </a:solidFill>
            </a:endParaRPr>
          </a:p>
          <a:p>
            <a:pPr algn="just">
              <a:buSzPts val="1400"/>
            </a:pPr>
            <a:r>
              <a:rPr lang="es-MX" b="1" dirty="0" err="1">
                <a:solidFill>
                  <a:srgbClr val="999999"/>
                </a:solidFill>
              </a:rPr>
              <a:t>Ejm</a:t>
            </a:r>
            <a:r>
              <a:rPr lang="es-MX" b="1" dirty="0">
                <a:solidFill>
                  <a:srgbClr val="999999"/>
                </a:solidFill>
              </a:rPr>
              <a:t>:</a:t>
            </a:r>
          </a:p>
          <a:p>
            <a:pPr algn="just">
              <a:buSzPts val="1400"/>
            </a:pPr>
            <a:endParaRPr lang="es-MX" b="1" dirty="0">
              <a:solidFill>
                <a:srgbClr val="999999"/>
              </a:solidFill>
            </a:endParaRPr>
          </a:p>
          <a:p>
            <a:pPr algn="just">
              <a:buSzPts val="1400"/>
            </a:pPr>
            <a:r>
              <a:rPr lang="es-MX" b="1" dirty="0">
                <a:solidFill>
                  <a:srgbClr val="999999"/>
                </a:solidFill>
              </a:rPr>
              <a:t>&gt;&gt;&gt; valores = ("Python", True, "Zope", 5)</a:t>
            </a:r>
          </a:p>
          <a:p>
            <a:pPr algn="just">
              <a:buSzPts val="1400"/>
            </a:pPr>
            <a:r>
              <a:rPr lang="es-MX" b="1" dirty="0">
                <a:solidFill>
                  <a:srgbClr val="999999"/>
                </a:solidFill>
              </a:rPr>
              <a:t>&gt;&gt;&gt; </a:t>
            </a:r>
            <a:r>
              <a:rPr lang="es-MX" b="1" dirty="0" err="1">
                <a:solidFill>
                  <a:srgbClr val="999999"/>
                </a:solidFill>
              </a:rPr>
              <a:t>print</a:t>
            </a:r>
            <a:r>
              <a:rPr lang="es-MX" b="1" dirty="0">
                <a:solidFill>
                  <a:srgbClr val="999999"/>
                </a:solidFill>
              </a:rPr>
              <a:t> “cantidad:", </a:t>
            </a:r>
            <a:r>
              <a:rPr lang="es-MX" b="1" dirty="0" err="1">
                <a:solidFill>
                  <a:srgbClr val="999999"/>
                </a:solidFill>
              </a:rPr>
              <a:t>valores.count</a:t>
            </a:r>
            <a:r>
              <a:rPr lang="es-MX" b="1" dirty="0">
                <a:solidFill>
                  <a:srgbClr val="999999"/>
                </a:solidFill>
              </a:rPr>
              <a:t>()</a:t>
            </a:r>
          </a:p>
          <a:p>
            <a:pPr algn="just">
              <a:buSzPts val="1400"/>
            </a:pPr>
            <a:r>
              <a:rPr lang="es-MX" b="1" dirty="0">
                <a:solidFill>
                  <a:srgbClr val="999999"/>
                </a:solidFill>
              </a:rPr>
              <a:t>cantidad -&gt; 4</a:t>
            </a:r>
          </a:p>
          <a:p>
            <a:pPr algn="just">
              <a:buSzPts val="1400"/>
            </a:pPr>
            <a:r>
              <a:rPr lang="es-MX" b="1" dirty="0">
                <a:solidFill>
                  <a:srgbClr val="999999"/>
                </a:solidFill>
              </a:rPr>
              <a:t>&gt;&gt;&gt; </a:t>
            </a:r>
            <a:r>
              <a:rPr lang="es-MX" b="1" dirty="0" err="1">
                <a:solidFill>
                  <a:srgbClr val="999999"/>
                </a:solidFill>
              </a:rPr>
              <a:t>print</a:t>
            </a:r>
            <a:r>
              <a:rPr lang="es-MX" b="1" dirty="0">
                <a:solidFill>
                  <a:srgbClr val="999999"/>
                </a:solidFill>
              </a:rPr>
              <a:t> "'Zope' -&gt;", </a:t>
            </a:r>
            <a:r>
              <a:rPr lang="es-MX" b="1" dirty="0" err="1">
                <a:solidFill>
                  <a:srgbClr val="999999"/>
                </a:solidFill>
              </a:rPr>
              <a:t>valores.count</a:t>
            </a:r>
            <a:r>
              <a:rPr lang="es-MX" b="1" dirty="0">
                <a:solidFill>
                  <a:srgbClr val="999999"/>
                </a:solidFill>
              </a:rPr>
              <a:t>('Zope')</a:t>
            </a:r>
          </a:p>
          <a:p>
            <a:pPr algn="just">
              <a:buSzPts val="1400"/>
            </a:pPr>
            <a:r>
              <a:rPr lang="es-MX" b="1" dirty="0">
                <a:solidFill>
                  <a:srgbClr val="999999"/>
                </a:solidFill>
              </a:rPr>
              <a:t>'Zope' -&gt; 1</a:t>
            </a:r>
          </a:p>
          <a:p>
            <a:pPr algn="just">
              <a:buSzPts val="1400"/>
            </a:pPr>
            <a:r>
              <a:rPr lang="es-MX" b="1" dirty="0">
                <a:solidFill>
                  <a:srgbClr val="999999"/>
                </a:solidFill>
              </a:rPr>
              <a:t>&gt;&gt;&gt; </a:t>
            </a:r>
            <a:r>
              <a:rPr lang="es-MX" b="1" dirty="0" err="1">
                <a:solidFill>
                  <a:srgbClr val="999999"/>
                </a:solidFill>
              </a:rPr>
              <a:t>print</a:t>
            </a:r>
            <a:r>
              <a:rPr lang="es-MX" b="1" dirty="0">
                <a:solidFill>
                  <a:srgbClr val="999999"/>
                </a:solidFill>
              </a:rPr>
              <a:t> "5 -&gt;", </a:t>
            </a:r>
            <a:r>
              <a:rPr lang="es-MX" b="1" dirty="0" err="1">
                <a:solidFill>
                  <a:srgbClr val="999999"/>
                </a:solidFill>
              </a:rPr>
              <a:t>valores.count</a:t>
            </a:r>
            <a:r>
              <a:rPr lang="es-MX" b="1" dirty="0">
                <a:solidFill>
                  <a:srgbClr val="999999"/>
                </a:solidFill>
              </a:rPr>
              <a:t>(5)</a:t>
            </a:r>
          </a:p>
          <a:p>
            <a:pPr algn="just">
              <a:buSzPts val="1400"/>
            </a:pPr>
            <a:r>
              <a:rPr lang="es-MX" b="1" dirty="0">
                <a:solidFill>
                  <a:srgbClr val="999999"/>
                </a:solidFill>
              </a:rPr>
              <a:t>5 -&gt; 1</a:t>
            </a:r>
          </a:p>
          <a:p>
            <a:pPr algn="just">
              <a:buSzPts val="1400"/>
            </a:pPr>
            <a:endParaRPr b="1" dirty="0">
              <a:solidFill>
                <a:srgbClr val="999999"/>
              </a:solidFill>
            </a:endParaRPr>
          </a:p>
        </p:txBody>
      </p:sp>
    </p:spTree>
    <p:extLst>
      <p:ext uri="{BB962C8B-B14F-4D97-AF65-F5344CB8AC3E}">
        <p14:creationId xmlns:p14="http://schemas.microsoft.com/office/powerpoint/2010/main" val="1150774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4"/>
          <p:cNvPicPr preferRelativeResize="0"/>
          <p:nvPr/>
        </p:nvPicPr>
        <p:blipFill rotWithShape="1">
          <a:blip r:embed="rId3">
            <a:alphaModFix/>
          </a:blip>
          <a:srcRect/>
          <a:stretch/>
        </p:blipFill>
        <p:spPr>
          <a:xfrm>
            <a:off x="2055619" y="902122"/>
            <a:ext cx="4902349" cy="33343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5d83959499_0_3"/>
          <p:cNvSpPr txBox="1"/>
          <p:nvPr/>
        </p:nvSpPr>
        <p:spPr>
          <a:xfrm>
            <a:off x="4467116" y="1960950"/>
            <a:ext cx="3892200" cy="61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s-MX" sz="3000" b="1" dirty="0">
                <a:solidFill>
                  <a:schemeClr val="dk1"/>
                </a:solidFill>
              </a:rPr>
              <a:t>2. Introducción Python:</a:t>
            </a: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3;p6">
            <a:extLst>
              <a:ext uri="{FF2B5EF4-FFF2-40B4-BE49-F238E27FC236}">
                <a16:creationId xmlns:a16="http://schemas.microsoft.com/office/drawing/2014/main" id="{96F37BB7-90E8-4FCC-A4E2-BC86BB6DF1F8}"/>
              </a:ext>
            </a:extLst>
          </p:cNvPr>
          <p:cNvSpPr txBox="1"/>
          <p:nvPr/>
        </p:nvSpPr>
        <p:spPr>
          <a:xfrm>
            <a:off x="831769" y="945530"/>
            <a:ext cx="7480461" cy="283221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Es un lenguaje de programación interpretado cuya filosofía hace hincapié en una sintaxis que favorezca un código legible.</a:t>
            </a:r>
            <a:endParaRPr dirty="0"/>
          </a:p>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Se trata de un lenguaje de programación multiparadigma, ya que soporta orientación a objetos, programación imperativa y, en menor medida, programación funcional. Es un lenguaje interpretado, de tipado fuerte, dinámico y multiplataforma.</a:t>
            </a:r>
            <a:endParaRPr dirty="0"/>
          </a:p>
          <a:p>
            <a:pPr marL="0" marR="0" lvl="0" indent="0" algn="just" rtl="0">
              <a:lnSpc>
                <a:spcPct val="100000"/>
              </a:lnSpc>
              <a:spcBef>
                <a:spcPts val="0"/>
              </a:spcBef>
              <a:spcAft>
                <a:spcPts val="0"/>
              </a:spcAft>
              <a:buNone/>
            </a:pPr>
            <a:r>
              <a:rPr lang="es-MX" sz="1400" b="1" i="0" u="none" strike="noStrike" cap="none" dirty="0">
                <a:solidFill>
                  <a:srgbClr val="999999"/>
                </a:solidFill>
                <a:latin typeface="Arial"/>
                <a:ea typeface="Arial"/>
                <a:cs typeface="Arial"/>
                <a:sym typeface="Arial"/>
              </a:rPr>
              <a:t>Es administrado por la Python Software </a:t>
            </a:r>
            <a:r>
              <a:rPr lang="es-MX" sz="1400" b="1" i="0" u="none" strike="noStrike" cap="none" dirty="0" err="1">
                <a:solidFill>
                  <a:srgbClr val="999999"/>
                </a:solidFill>
                <a:latin typeface="Arial"/>
                <a:ea typeface="Arial"/>
                <a:cs typeface="Arial"/>
                <a:sym typeface="Arial"/>
              </a:rPr>
              <a:t>Foundation</a:t>
            </a:r>
            <a:r>
              <a:rPr lang="es-MX" sz="1400" b="1" i="0" u="none" strike="noStrike" cap="none" dirty="0">
                <a:solidFill>
                  <a:srgbClr val="999999"/>
                </a:solidFill>
                <a:latin typeface="Arial"/>
                <a:ea typeface="Arial"/>
                <a:cs typeface="Arial"/>
                <a:sym typeface="Arial"/>
              </a:rPr>
              <a:t>. Posee una licencia de código abierto, denominada Python Software </a:t>
            </a:r>
            <a:r>
              <a:rPr lang="es-MX" sz="1400" b="1" i="0" u="none" strike="noStrike" cap="none" dirty="0" err="1">
                <a:solidFill>
                  <a:srgbClr val="999999"/>
                </a:solidFill>
                <a:latin typeface="Arial"/>
                <a:ea typeface="Arial"/>
                <a:cs typeface="Arial"/>
                <a:sym typeface="Arial"/>
              </a:rPr>
              <a:t>Foundation</a:t>
            </a:r>
            <a:r>
              <a:rPr lang="es-MX" sz="1400" b="1" i="0" u="none" strike="noStrike" cap="none" dirty="0">
                <a:solidFill>
                  <a:srgbClr val="999999"/>
                </a:solidFill>
                <a:latin typeface="Arial"/>
                <a:ea typeface="Arial"/>
                <a:cs typeface="Arial"/>
                <a:sym typeface="Arial"/>
              </a:rPr>
              <a:t> License,2​ que es compatible con la Licencia pública general de GNU a partir de la versión 2.1.1, e incompatible en ciertas versiones anteriores.</a:t>
            </a:r>
            <a:endParaRPr dirty="0"/>
          </a:p>
        </p:txBody>
      </p:sp>
    </p:spTree>
    <p:extLst>
      <p:ext uri="{BB962C8B-B14F-4D97-AF65-F5344CB8AC3E}">
        <p14:creationId xmlns:p14="http://schemas.microsoft.com/office/powerpoint/2010/main" val="82448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6"/>
          <p:cNvSpPr txBox="1">
            <a:spLocks noGrp="1"/>
          </p:cNvSpPr>
          <p:nvPr>
            <p:ph type="title"/>
          </p:nvPr>
        </p:nvSpPr>
        <p:spPr>
          <a:xfrm>
            <a:off x="378000" y="660869"/>
            <a:ext cx="8520600" cy="572700"/>
          </a:xfrm>
          <a:prstGeom prst="rect">
            <a:avLst/>
          </a:prstGeom>
          <a:noFill/>
          <a:ln>
            <a:noFill/>
          </a:ln>
        </p:spPr>
        <p:txBody>
          <a:bodyPr spcFirstLastPara="1" wrap="square" lIns="91425" tIns="91425" rIns="91425" bIns="91425" anchor="ctr" anchorCtr="0">
            <a:noAutofit/>
          </a:bodyPr>
          <a:lstStyle/>
          <a:p>
            <a:pPr algn="l">
              <a:buSzPts val="1400"/>
              <a:buNone/>
            </a:pPr>
            <a:r>
              <a:rPr lang="es-MX" sz="2000" dirty="0">
                <a:solidFill>
                  <a:srgbClr val="999999"/>
                </a:solidFill>
              </a:rPr>
              <a:t>2.1 Características del Lenguaje</a:t>
            </a:r>
          </a:p>
        </p:txBody>
      </p:sp>
      <p:sp>
        <p:nvSpPr>
          <p:cNvPr id="104" name="Google Shape;104;p6"/>
          <p:cNvSpPr txBox="1"/>
          <p:nvPr/>
        </p:nvSpPr>
        <p:spPr>
          <a:xfrm>
            <a:off x="1277822" y="1407105"/>
            <a:ext cx="5336560"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1400" b="1" i="0" u="none" strike="noStrike" cap="none" dirty="0">
              <a:solidFill>
                <a:srgbClr val="999999"/>
              </a:solidFill>
              <a:latin typeface="Arial"/>
              <a:ea typeface="Arial"/>
              <a:cs typeface="Arial"/>
              <a:sym typeface="Arial"/>
            </a:endParaRPr>
          </a:p>
          <a:p>
            <a:pPr marL="342900" indent="-342900">
              <a:buSzPts val="1400"/>
              <a:buFont typeface="Arial"/>
              <a:buAutoNum type="arabicPeriod"/>
            </a:pPr>
            <a:r>
              <a:rPr lang="es-MX" dirty="0">
                <a:solidFill>
                  <a:srgbClr val="999999"/>
                </a:solidFill>
              </a:rPr>
              <a:t>Interpretado , tipado dinámico</a:t>
            </a:r>
          </a:p>
          <a:p>
            <a:pPr marL="342900" marR="0" lvl="0" indent="-342900" algn="l" rtl="0">
              <a:lnSpc>
                <a:spcPct val="100000"/>
              </a:lnSpc>
              <a:spcBef>
                <a:spcPts val="0"/>
              </a:spcBef>
              <a:spcAft>
                <a:spcPts val="0"/>
              </a:spcAft>
              <a:buClr>
                <a:srgbClr val="000000"/>
              </a:buClr>
              <a:buSzPts val="1400"/>
              <a:buFont typeface="Arial"/>
              <a:buAutoNum type="arabicPeriod"/>
            </a:pPr>
            <a:r>
              <a:rPr lang="es-MX" sz="1400" i="0" u="none" strike="noStrike" cap="none" dirty="0">
                <a:solidFill>
                  <a:srgbClr val="999999"/>
                </a:solidFill>
                <a:latin typeface="Arial"/>
                <a:ea typeface="Arial"/>
                <a:cs typeface="Arial"/>
                <a:sym typeface="Arial"/>
              </a:rPr>
              <a:t>Multiparadigma</a:t>
            </a:r>
            <a:endParaRPr sz="1400" i="0" u="none" strike="noStrike" cap="none" dirty="0">
              <a:solidFill>
                <a:srgbClr val="999999"/>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s-MX" sz="1400" i="0" u="none" strike="noStrike" cap="none" dirty="0">
                <a:solidFill>
                  <a:srgbClr val="999999"/>
                </a:solidFill>
                <a:latin typeface="Arial"/>
                <a:ea typeface="Arial"/>
                <a:cs typeface="Arial"/>
                <a:sym typeface="Arial"/>
              </a:rPr>
              <a:t>Multiplataforma</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s-US" dirty="0">
                <a:solidFill>
                  <a:srgbClr val="999999"/>
                </a:solidFill>
              </a:rPr>
              <a:t>Open </a:t>
            </a:r>
            <a:r>
              <a:rPr lang="es-US" dirty="0" err="1">
                <a:solidFill>
                  <a:srgbClr val="999999"/>
                </a:solidFill>
              </a:rPr>
              <a:t>Source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105" name="Google Shape;105;p6"/>
          <p:cNvPicPr preferRelativeResize="0"/>
          <p:nvPr/>
        </p:nvPicPr>
        <p:blipFill rotWithShape="1">
          <a:blip r:embed="rId3">
            <a:alphaModFix/>
          </a:blip>
          <a:srcRect/>
          <a:stretch/>
        </p:blipFill>
        <p:spPr>
          <a:xfrm>
            <a:off x="5979384" y="3459232"/>
            <a:ext cx="2428173" cy="118761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3079</Words>
  <Application>Microsoft Office PowerPoint</Application>
  <PresentationFormat>Presentación en pantalla (16:9)</PresentationFormat>
  <Paragraphs>410</Paragraphs>
  <Slides>63</Slides>
  <Notes>38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63</vt:i4>
      </vt:variant>
    </vt:vector>
  </HeadingPairs>
  <TitlesOfParts>
    <vt:vector size="67" baseType="lpstr">
      <vt:lpstr>Arial</vt:lpstr>
      <vt:lpstr>Goudy Old Style</vt:lpstr>
      <vt:lpstr>Maven Pro</vt:lpstr>
      <vt:lpstr>Simple Light</vt:lpstr>
      <vt:lpstr>Presentación de PowerPoint</vt:lpstr>
      <vt:lpstr>Al finalizar esta semana, el participante será capaz de:   Desarrollar Programas utilizando procesos condicionales repetitivos y funciones reutilizables  , colecciones y crear una estructura web en DJANGO</vt:lpstr>
      <vt:lpstr>Presentación de PowerPoint</vt:lpstr>
      <vt:lpstr>Motivación: </vt:lpstr>
      <vt:lpstr>Presentación de PowerPoint</vt:lpstr>
      <vt:lpstr>Tema: Introducción a la Programación</vt:lpstr>
      <vt:lpstr>Presentación de PowerPoint</vt:lpstr>
      <vt:lpstr>Presentación de PowerPoint</vt:lpstr>
      <vt:lpstr>2.1 Características del Lenguaje</vt:lpstr>
      <vt:lpstr>2.2.1 Tema: Interpretado – Tipado dinámico</vt:lpstr>
      <vt:lpstr>2.2.2 Tema: Multiparadigma</vt:lpstr>
      <vt:lpstr>2.2.3 Tema: Multiplataforma</vt:lpstr>
      <vt:lpstr>2.2.4 Tema: Open Source</vt:lpstr>
      <vt:lpstr>Presentación de PowerPoint</vt:lpstr>
      <vt:lpstr>2.2 Tema: Configurando el Entorno</vt:lpstr>
      <vt:lpstr>2.2 Tema: Configurando el Entorno</vt:lpstr>
      <vt:lpstr>2.2 Tema: Configurando el Entorno</vt:lpstr>
      <vt:lpstr>Uso del help en python</vt:lpstr>
      <vt:lpstr>ID A Desarrollar Visual Studio Code(VSC)</vt:lpstr>
      <vt:lpstr>Instalar la extensión de Python en Visual Studio Code(VSC)</vt:lpstr>
      <vt:lpstr>2.2 Tema: Diferencia entre Versiones</vt:lpstr>
      <vt:lpstr>Presentación de PowerPoint</vt:lpstr>
      <vt:lpstr>Presentación de PowerPoint</vt:lpstr>
      <vt:lpstr>Presentación de PowerPoint</vt:lpstr>
      <vt:lpstr>Presentación de PowerPoint</vt:lpstr>
      <vt:lpstr>3.1 Tema: Variables</vt:lpstr>
      <vt:lpstr>3.2 Tema: Constantes</vt:lpstr>
      <vt:lpstr>Algunos consejos al declarar variables </vt:lpstr>
      <vt:lpstr>Presentación de PowerPoint</vt:lpstr>
      <vt:lpstr>3.3 Tema: Palabras Reservadas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Algunos Métodos para trabajar con  una lista</vt:lpstr>
      <vt:lpstr>Presentación de PowerPoint</vt:lpstr>
      <vt:lpstr>Algunos Métodos para trabajar con  Diccionarios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Armando Ruiz</cp:lastModifiedBy>
  <cp:revision>51</cp:revision>
  <dcterms:modified xsi:type="dcterms:W3CDTF">2019-07-23T02:24:39Z</dcterms:modified>
</cp:coreProperties>
</file>